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8"/>
  </p:notesMasterIdLst>
  <p:sldIdLst>
    <p:sldId id="256" r:id="rId2"/>
    <p:sldId id="274" r:id="rId3"/>
    <p:sldId id="272" r:id="rId4"/>
    <p:sldId id="314" r:id="rId5"/>
    <p:sldId id="273" r:id="rId6"/>
    <p:sldId id="275" r:id="rId7"/>
    <p:sldId id="276" r:id="rId8"/>
    <p:sldId id="277" r:id="rId9"/>
    <p:sldId id="278" r:id="rId10"/>
    <p:sldId id="279" r:id="rId11"/>
    <p:sldId id="316" r:id="rId12"/>
    <p:sldId id="280" r:id="rId13"/>
    <p:sldId id="281" r:id="rId14"/>
    <p:sldId id="282" r:id="rId15"/>
    <p:sldId id="283" r:id="rId16"/>
    <p:sldId id="284" r:id="rId17"/>
    <p:sldId id="285" r:id="rId18"/>
    <p:sldId id="315" r:id="rId19"/>
    <p:sldId id="286" r:id="rId20"/>
    <p:sldId id="297" r:id="rId21"/>
    <p:sldId id="295" r:id="rId22"/>
    <p:sldId id="300" r:id="rId23"/>
    <p:sldId id="302" r:id="rId24"/>
    <p:sldId id="311" r:id="rId25"/>
    <p:sldId id="312" r:id="rId26"/>
    <p:sldId id="31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7147" autoAdjust="0"/>
  </p:normalViewPr>
  <p:slideViewPr>
    <p:cSldViewPr snapToGrid="0">
      <p:cViewPr varScale="1">
        <p:scale>
          <a:sx n="67" d="100"/>
          <a:sy n="67" d="100"/>
        </p:scale>
        <p:origin x="10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C530-92A8-441D-9F4A-2A734BA79C32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82E2D-F490-4B0C-A73A-B47C74D228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7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8098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7748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On </a:t>
            </a:r>
            <a:r>
              <a:rPr lang="en-CA" dirty="0" err="1" smtClean="0"/>
              <a:t>texas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2123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http://fwf.punjab.gov.pk/sites/fwf.punjab.gov.pk/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0065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, </a:t>
            </a:r>
            <a:r>
              <a:rPr lang="en-CA" dirty="0" smtClean="0"/>
              <a:t>biomass has a broad geographic distribution, in some cases offering a least-cost and near-term alternative. The objective of this research is to estimate the biomass resources available in the United States and map the results.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66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8718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322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is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required?where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parking lots, schools, churches, malls, or other suitable facilities located?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1529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4321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2696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3544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culvert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structure that allows water to flow under a road, railroad, trail, or similar obstruction from one side to the other side. </a:t>
            </a:r>
          </a:p>
          <a:p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'Arc' is referring to the straight-line vectors between the nodes of a directed graph 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8252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Latitudes and Longitudes in Vector data are displayed in the form of lines, points, etc.</a:t>
            </a:r>
          </a:p>
          <a:p>
            <a:pPr fontAlgn="base"/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Latitudes and Longitudes in Raster data are displayed in the form of closed shapes where each pixel has a particular latitude and longitude associated with it.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5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714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0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912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-195714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791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986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94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326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178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981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073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818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779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mediateentourage.com/ie/wp-content/uploads/2010/12/Hydrant+by+qnr.pn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mediateentourage.com/ie/wp-content/uploads/2010/12/Hydrant+by+qnr1.png" TargetMode="External"/><Relationship Id="rId5" Type="http://schemas.openxmlformats.org/officeDocument/2006/relationships/hyperlink" Target="https://shkspr.mobi/blog/wp-content/uploads/2015/09/Fire-Hydrants-Oxford.png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img01.deviantart.net/b7d7/i/2013/250/e/0/fire_hydrant_png_file_by_lavitadistress-d6le4qk.p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hkspr.mobi/blog/wp-content/uploads/2015/09/Fire-Hydrants-Oxford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wr.utexas.edu/gis/gishydro00/ArcGIS/Chapter10/maptemp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el.gov/gis/images/map_biomass_forest_residues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40761" y="1256393"/>
            <a:ext cx="10058400" cy="1639577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>FRST 232 </a:t>
            </a:r>
            <a:br>
              <a:rPr lang="en-CA" b="1" dirty="0" smtClean="0"/>
            </a:br>
            <a:r>
              <a:rPr lang="en-CA" sz="4400" b="1" dirty="0" smtClean="0"/>
              <a:t>Computer Applications in Forestry</a:t>
            </a:r>
            <a:endParaRPr lang="en-CA" sz="4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83761" y="2438647"/>
            <a:ext cx="7772400" cy="34480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46909" y="2895970"/>
            <a:ext cx="9094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3399"/>
                </a:solidFill>
              </a:rPr>
              <a:t>Geographical </a:t>
            </a:r>
            <a:r>
              <a:rPr lang="en-US" sz="4800" dirty="0">
                <a:solidFill>
                  <a:srgbClr val="003399"/>
                </a:solidFill>
              </a:rPr>
              <a:t>Information System </a:t>
            </a:r>
          </a:p>
          <a:p>
            <a:pPr algn="ctr"/>
            <a:r>
              <a:rPr lang="en-CA" sz="4800" dirty="0" smtClean="0">
                <a:solidFill>
                  <a:srgbClr val="003399"/>
                </a:solidFill>
              </a:rPr>
              <a:t>GIS</a:t>
            </a:r>
            <a:r>
              <a:rPr lang="en-CA" sz="4800" dirty="0">
                <a:solidFill>
                  <a:srgbClr val="003399"/>
                </a:solidFill>
              </a:rPr>
              <a:t/>
            </a:r>
            <a:br>
              <a:rPr lang="en-CA" sz="4800" dirty="0">
                <a:solidFill>
                  <a:srgbClr val="003399"/>
                </a:solidFill>
              </a:rPr>
            </a:br>
            <a:endParaRPr lang="en-CA" sz="4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shkspr.mobi/blog/wp-content/uploads/2015/09/Fire-Hydrants-Oxfo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4134"/>
            <a:ext cx="543877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immediateentourage.com/ie/wp-content/uploads/2010/12/Hydrant+by+qnr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31369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13354051"/>
            <a:ext cx="23156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Images from: </a:t>
            </a:r>
            <a:r>
              <a:rPr lang="en-CA" dirty="0">
                <a:hlinkClick r:id="rId5"/>
              </a:rPr>
              <a:t>https://</a:t>
            </a:r>
            <a:r>
              <a:rPr lang="en-CA" dirty="0" smtClean="0">
                <a:hlinkClick r:id="rId5"/>
              </a:rPr>
              <a:t>shkspr.mobi/blog/wp-content/uploads/2015/09/Fire-Hydrants-Oxford.png</a:t>
            </a:r>
            <a:endParaRPr lang="en-CA" dirty="0" smtClean="0"/>
          </a:p>
          <a:p>
            <a:r>
              <a:rPr lang="en-CA" dirty="0">
                <a:hlinkClick r:id="rId6"/>
              </a:rPr>
              <a:t>http://</a:t>
            </a:r>
            <a:r>
              <a:rPr lang="en-CA" dirty="0" smtClean="0">
                <a:hlinkClick r:id="rId6"/>
              </a:rPr>
              <a:t>www.immediateentourage.com/ie/wp-content/uploads/2010/12/Hydrant+by+qnr1.png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4104" name="Picture 8" descr="http://img01.deviantart.net/b7d7/i/2013/250/e/0/fire_hydrant_png_file_by_lavitadistress-d6le4q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689350"/>
            <a:ext cx="27241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067550" y="688727"/>
          <a:ext cx="4584700" cy="319419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822">
                <a:tc>
                  <a:txBody>
                    <a:bodyPr/>
                    <a:lstStyle/>
                    <a:p>
                      <a:r>
                        <a:rPr lang="en-CA" dirty="0" smtClean="0"/>
                        <a:t>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Attachment</a:t>
                      </a:r>
                      <a:r>
                        <a:rPr lang="en-CA" baseline="0" dirty="0" smtClean="0"/>
                        <a:t> number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Color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Usage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822"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822"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Yellow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822"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Yellow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822"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822">
                <a:tc>
                  <a:txBody>
                    <a:bodyPr/>
                    <a:lstStyle/>
                    <a:p>
                      <a:r>
                        <a:rPr lang="en-CA" dirty="0" smtClean="0"/>
                        <a:t>…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…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…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…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02500" y="4572000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Object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Spatial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Attribute data/table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376264" y="7280276"/>
            <a:ext cx="66167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Images From: </a:t>
            </a:r>
            <a:r>
              <a:rPr lang="en-CA" sz="1200" dirty="0">
                <a:hlinkClick r:id="rId8"/>
              </a:rPr>
              <a:t>http://</a:t>
            </a:r>
            <a:r>
              <a:rPr lang="en-CA" sz="1200" dirty="0" smtClean="0">
                <a:hlinkClick r:id="rId8"/>
              </a:rPr>
              <a:t>immediateentourage.com/ie/wp-content/uploads/2010/12/Hydrant+by+qnr.png</a:t>
            </a:r>
            <a:endParaRPr lang="en-CA" sz="1200" dirty="0" smtClean="0"/>
          </a:p>
          <a:p>
            <a:r>
              <a:rPr lang="en-CA" sz="1200" dirty="0">
                <a:hlinkClick r:id="rId9"/>
              </a:rPr>
              <a:t>http://</a:t>
            </a:r>
            <a:r>
              <a:rPr lang="en-CA" sz="1200" dirty="0" smtClean="0">
                <a:hlinkClick r:id="rId9"/>
              </a:rPr>
              <a:t>img01.deviantart.net/b7d7/i/2013/250/e/0/fire_hydrant_png_file_by_lavitadistress-d6le4qk.png</a:t>
            </a:r>
            <a:endParaRPr lang="en-CA" sz="1200" dirty="0" smtClean="0"/>
          </a:p>
          <a:p>
            <a:r>
              <a:rPr lang="en-CA" sz="1200" dirty="0"/>
              <a:t>https://</a:t>
            </a:r>
            <a:r>
              <a:rPr lang="en-CA" sz="1200" dirty="0" smtClean="0"/>
              <a:t>shkspr.mobi/blog/wp-content/uploads/2015/09/Fire-Hydrants-Oxford.png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4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GIS Data Types</a:t>
            </a:r>
            <a:endParaRPr lang="en-CA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 Raster data</a:t>
            </a:r>
          </a:p>
          <a:p>
            <a:r>
              <a:rPr lang="en-US" sz="4800" dirty="0" smtClean="0"/>
              <a:t> Vector data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Raster Data</a:t>
            </a:r>
            <a:endParaRPr lang="en-CA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Values in the cells of grid</a:t>
            </a:r>
          </a:p>
          <a:p>
            <a:pPr lvl="1"/>
            <a:r>
              <a:rPr lang="en-US" dirty="0" smtClean="0"/>
              <a:t>Define the world as a regular set of cells in a grid</a:t>
            </a:r>
          </a:p>
          <a:p>
            <a:pPr lvl="1"/>
            <a:r>
              <a:rPr lang="en-US" dirty="0" smtClean="0"/>
              <a:t>Each cell represents a given area on the ground</a:t>
            </a:r>
          </a:p>
          <a:p>
            <a:r>
              <a:rPr lang="en-US" dirty="0" smtClean="0"/>
              <a:t>Can manipulate the data in a cell individually or based on the attributes of neighboring cells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7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0" y="503853"/>
            <a:ext cx="3747759" cy="5501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69" y="503853"/>
            <a:ext cx="7751778" cy="4898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0772" y="5507421"/>
            <a:ext cx="742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Images </a:t>
            </a:r>
            <a:r>
              <a:rPr lang="en-CA" sz="1200" dirty="0" err="1"/>
              <a:t>from:http</a:t>
            </a:r>
            <a:r>
              <a:rPr lang="en-CA" sz="1200" dirty="0"/>
              <a:t>://</a:t>
            </a:r>
            <a:r>
              <a:rPr lang="en-CA" sz="1200" dirty="0" smtClean="0"/>
              <a:t>www.colorado.edu/geography/gcraft/notes/datacon/gif/raster.gif</a:t>
            </a:r>
          </a:p>
          <a:p>
            <a:r>
              <a:rPr lang="en-CA" sz="1200" dirty="0"/>
              <a:t>http://farm3.static.flickr.com/2295/2199939046_f3bf66d23f_o.gif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165" y="-15988"/>
            <a:ext cx="10058400" cy="1450757"/>
          </a:xfrm>
        </p:spPr>
        <p:txBody>
          <a:bodyPr/>
          <a:lstStyle/>
          <a:p>
            <a:r>
              <a:rPr lang="en-CA" dirty="0" smtClean="0"/>
              <a:t>Vector Data</a:t>
            </a:r>
            <a:endParaRPr lang="en-CA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54671" y="1434769"/>
            <a:ext cx="10244959" cy="43039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Values stored in points, lines and polygon </a:t>
            </a:r>
          </a:p>
          <a:p>
            <a:pPr lvl="1"/>
            <a:r>
              <a:rPr lang="en-US" dirty="0" smtClean="0"/>
              <a:t>Groups of coordinates are used to define objects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77151" y="1981200"/>
            <a:ext cx="4611414" cy="38099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6" descr="https://shkspr.mobi/blog/wp-content/uploads/2015/09/Fire-Hydrants-Oxfo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50" y="2290538"/>
            <a:ext cx="5236400" cy="398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71455" y="4520885"/>
            <a:ext cx="284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Image from: </a:t>
            </a:r>
            <a:r>
              <a:rPr lang="en-CA" sz="1200" dirty="0">
                <a:hlinkClick r:id="rId3"/>
              </a:rPr>
              <a:t>https://</a:t>
            </a:r>
            <a:r>
              <a:rPr lang="en-CA" sz="1200" dirty="0" smtClean="0">
                <a:hlinkClick r:id="rId3"/>
              </a:rPr>
              <a:t>shkspr.mobi/blog/wp-content/uploads/2015/09/Fire-Hydrants-Oxford.png</a:t>
            </a:r>
            <a:endParaRPr lang="en-CA" sz="1200" dirty="0" smtClean="0"/>
          </a:p>
          <a:p>
            <a:endParaRPr lang="en-CA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Point Data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86" y="2731229"/>
            <a:ext cx="10315028" cy="3438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0993" y="6396335"/>
            <a:ext cx="8650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Images from: http://desktop.arcgis.com/en/arcmap/10.3/manage-data/raster-and-images/GUID-50BB42BB-0E81-4D59-85FB-9F75F5D3069B-web.gif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0031" y="1727068"/>
            <a:ext cx="35381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Single pair of </a:t>
            </a:r>
            <a:r>
              <a:rPr lang="en-US" dirty="0" smtClean="0"/>
              <a:t>coordinates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Show location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 not show dimension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Lines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1" y="1646238"/>
            <a:ext cx="5094890" cy="20744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Ordered set of Coordinates</a:t>
            </a:r>
          </a:p>
          <a:p>
            <a:r>
              <a:rPr lang="en-US" dirty="0" smtClean="0"/>
              <a:t>Starting/Ending points are called Nodes</a:t>
            </a:r>
          </a:p>
          <a:p>
            <a:r>
              <a:rPr lang="en-US" dirty="0" smtClean="0"/>
              <a:t>Middle points are called Vertices</a:t>
            </a:r>
          </a:p>
          <a:p>
            <a:r>
              <a:rPr lang="en-US" dirty="0" smtClean="0"/>
              <a:t>Also called arcs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37" y="3247444"/>
            <a:ext cx="5616782" cy="2951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99" y="216712"/>
            <a:ext cx="3429742" cy="2694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503" y="4939736"/>
            <a:ext cx="4072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Images </a:t>
            </a:r>
            <a:r>
              <a:rPr lang="en-CA" sz="1200" dirty="0" err="1"/>
              <a:t>from:https</a:t>
            </a:r>
            <a:r>
              <a:rPr lang="en-CA" sz="1200" dirty="0"/>
              <a:t>://</a:t>
            </a:r>
            <a:r>
              <a:rPr lang="en-CA" sz="1200" dirty="0" smtClean="0"/>
              <a:t>sromalewski.files.wordpress.com/2010/07/gtfs_gis_lines.png</a:t>
            </a:r>
          </a:p>
          <a:p>
            <a:r>
              <a:rPr lang="en-CA" sz="1200" dirty="0"/>
              <a:t>https://gislounge.com/wp-content/uploads/2000/05/points.png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Polygons</a:t>
            </a:r>
            <a:endParaRPr lang="en-CA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5400" y="1981202"/>
            <a:ext cx="4590394" cy="15818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Formed by a set of connecting lines</a:t>
            </a:r>
          </a:p>
          <a:p>
            <a:pPr lvl="1"/>
            <a:r>
              <a:rPr lang="en-US" dirty="0" smtClean="0"/>
              <a:t>Have an interior region </a:t>
            </a:r>
          </a:p>
          <a:p>
            <a:pPr lvl="1"/>
            <a:r>
              <a:rPr lang="en-US" dirty="0" smtClean="0"/>
              <a:t>Can have shared boundaries </a:t>
            </a:r>
          </a:p>
          <a:p>
            <a:pPr lvl="1"/>
            <a:r>
              <a:rPr lang="en-US" dirty="0" smtClean="0"/>
              <a:t>Have an area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31" y="399720"/>
            <a:ext cx="5974272" cy="58359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349" y="-237649"/>
            <a:ext cx="10058400" cy="1450757"/>
          </a:xfrm>
        </p:spPr>
        <p:txBody>
          <a:bodyPr/>
          <a:lstStyle/>
          <a:p>
            <a:r>
              <a:rPr lang="en-CA" dirty="0" smtClean="0"/>
              <a:t>Points, Lines and Polygons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 descr="Image result for gis ar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02" y="1458432"/>
            <a:ext cx="5878287" cy="455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2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 GIS: </a:t>
            </a:r>
            <a:r>
              <a:rPr lang="en-US" dirty="0" smtClean="0"/>
              <a:t>geographic </a:t>
            </a:r>
            <a:r>
              <a:rPr lang="en-US" dirty="0"/>
              <a:t>information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A tool </a:t>
            </a:r>
            <a:r>
              <a:rPr lang="en-US" dirty="0"/>
              <a:t>for making and using spatial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 </a:t>
            </a:r>
            <a:r>
              <a:rPr lang="en-CA" dirty="0"/>
              <a:t>Without data, nothing can be </a:t>
            </a:r>
            <a:r>
              <a:rPr lang="en-CA" dirty="0" smtClean="0"/>
              <a:t>done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 Attributes record non-spatial characteristics (</a:t>
            </a:r>
            <a:r>
              <a:rPr lang="en-CA" dirty="0" err="1" smtClean="0"/>
              <a:t>eg</a:t>
            </a:r>
            <a:r>
              <a:rPr lang="en-CA" dirty="0" smtClean="0"/>
              <a:t>. Fire hydrant color, tree species)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 Raster Data is stored and represented in a grid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 Vector data uses groups of coordinates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 smtClean="0"/>
              <a:t> Points, Lines and Polygons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Learning Objectives</a:t>
            </a:r>
            <a:endParaRPr lang="en-CA" b="1" dirty="0"/>
          </a:p>
        </p:txBody>
      </p:sp>
      <p:sp>
        <p:nvSpPr>
          <p:cNvPr id="7" name="Rectangle 6"/>
          <p:cNvSpPr/>
          <p:nvPr/>
        </p:nvSpPr>
        <p:spPr>
          <a:xfrm>
            <a:off x="566803" y="1216456"/>
            <a:ext cx="10605353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600" dirty="0" smtClean="0"/>
              <a:t>Concept of GIS</a:t>
            </a:r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600" dirty="0"/>
              <a:t>Introduction</a:t>
            </a:r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600" dirty="0"/>
              <a:t>Learning objectives</a:t>
            </a:r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600" dirty="0"/>
              <a:t>What is </a:t>
            </a:r>
            <a:r>
              <a:rPr lang="en-CA" sz="2600" dirty="0" smtClean="0"/>
              <a:t>GIS</a:t>
            </a:r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Sources of input data</a:t>
            </a:r>
            <a:endParaRPr lang="en-CA" sz="2600" dirty="0"/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600" dirty="0" smtClean="0"/>
              <a:t>GIS </a:t>
            </a:r>
            <a:r>
              <a:rPr lang="en-CA" sz="2600" dirty="0"/>
              <a:t>Components</a:t>
            </a:r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600" dirty="0" smtClean="0"/>
              <a:t>Attribute</a:t>
            </a:r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600" dirty="0" smtClean="0"/>
              <a:t>GIS Data Types</a:t>
            </a:r>
            <a:r>
              <a:rPr lang="en-CA" sz="2600" dirty="0" smtClean="0"/>
              <a:t> </a:t>
            </a:r>
            <a:endParaRPr lang="en-CA" sz="2600" dirty="0"/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CA" sz="2600" dirty="0" smtClean="0"/>
              <a:t>	- Raster </a:t>
            </a:r>
            <a:r>
              <a:rPr lang="en-CA" sz="2600" dirty="0"/>
              <a:t>vs Vector Data </a:t>
            </a:r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600" dirty="0"/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600" dirty="0" smtClean="0"/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600" dirty="0" smtClean="0"/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400" dirty="0"/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400" dirty="0"/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20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76" y="513372"/>
            <a:ext cx="7715624" cy="4152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8235" y="144040"/>
            <a:ext cx="14342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Vector Layers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09" y="962211"/>
            <a:ext cx="3853957" cy="3472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8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21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809" y="816024"/>
            <a:ext cx="4353298" cy="1074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45953" y="141892"/>
            <a:ext cx="126630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 Data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00" y="772951"/>
            <a:ext cx="7233845" cy="41757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498" y="2026023"/>
            <a:ext cx="3768828" cy="410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7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23" y="239803"/>
            <a:ext cx="8323822" cy="6499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22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953" y="1123577"/>
            <a:ext cx="8934587" cy="5157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071" y="1238178"/>
            <a:ext cx="155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Toolbox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876612" y="1046370"/>
            <a:ext cx="9335871" cy="84219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Arrow 8"/>
          <p:cNvSpPr/>
          <p:nvPr/>
        </p:nvSpPr>
        <p:spPr>
          <a:xfrm>
            <a:off x="511421" y="902742"/>
            <a:ext cx="1260174" cy="1019219"/>
          </a:xfrm>
          <a:prstGeom prst="right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Arrow 9"/>
          <p:cNvSpPr/>
          <p:nvPr/>
        </p:nvSpPr>
        <p:spPr>
          <a:xfrm>
            <a:off x="433295" y="4346887"/>
            <a:ext cx="1553882" cy="1804894"/>
          </a:xfrm>
          <a:prstGeom prst="right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dk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510" y="5030331"/>
            <a:ext cx="155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Layers on the map</a:t>
            </a:r>
            <a:endParaRPr lang="en-CA" dirty="0"/>
          </a:p>
        </p:txBody>
      </p:sp>
      <p:sp>
        <p:nvSpPr>
          <p:cNvPr id="12" name="Right Arrow 11"/>
          <p:cNvSpPr/>
          <p:nvPr/>
        </p:nvSpPr>
        <p:spPr>
          <a:xfrm>
            <a:off x="463342" y="2409381"/>
            <a:ext cx="1407028" cy="1656451"/>
          </a:xfrm>
          <a:prstGeom prst="right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dk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295" y="2967435"/>
            <a:ext cx="155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Browser: directories</a:t>
            </a:r>
            <a:endParaRPr lang="en-CA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10284207" y="2623183"/>
            <a:ext cx="1553882" cy="1804894"/>
          </a:xfrm>
          <a:prstGeom prst="right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dk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31374" y="3334987"/>
            <a:ext cx="155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Area</a:t>
            </a:r>
            <a:endParaRPr lang="en-CA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5489537" y="5479097"/>
            <a:ext cx="511085" cy="629218"/>
          </a:xfrm>
          <a:prstGeom prst="right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dk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3880" y="5168831"/>
            <a:ext cx="155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Coordinates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94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you manipulate data</a:t>
            </a:r>
          </a:p>
          <a:p>
            <a:r>
              <a:rPr lang="en-US" sz="2400" dirty="0" smtClean="0"/>
              <a:t>Has built in functions</a:t>
            </a:r>
          </a:p>
          <a:p>
            <a:r>
              <a:rPr lang="en-US" sz="2400" dirty="0" smtClean="0"/>
              <a:t>Like Microsoft tool bar (Just different tools)</a:t>
            </a:r>
          </a:p>
          <a:p>
            <a:r>
              <a:rPr lang="en-US" sz="2400" dirty="0" smtClean="0"/>
              <a:t>Anything that you can find in the tool bar can also be found in the drop down menus</a:t>
            </a:r>
            <a:endParaRPr lang="en-US" sz="2400" dirty="0"/>
          </a:p>
          <a:p>
            <a:r>
              <a:rPr lang="en-US" sz="2400" dirty="0" smtClean="0"/>
              <a:t>Hovering your cursor over any of the icons will tell you what it is</a:t>
            </a:r>
          </a:p>
          <a:p>
            <a:pPr lvl="1"/>
            <a:r>
              <a:rPr lang="en-US" sz="2000" dirty="0" smtClean="0"/>
              <a:t>This does not mean it will tell you what it does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23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map?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24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883" y="6289679"/>
            <a:ext cx="8596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://www.crwr.utexas.edu/gis/gishydro00/ArcGIS/Chapter10/maptemp.jpg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79" y="0"/>
            <a:ext cx="7939322" cy="6210415"/>
          </a:xfrm>
        </p:spPr>
      </p:pic>
    </p:spTree>
    <p:extLst>
      <p:ext uri="{BB962C8B-B14F-4D97-AF65-F5344CB8AC3E}">
        <p14:creationId xmlns:p14="http://schemas.microsoft.com/office/powerpoint/2010/main" val="6525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25</a:t>
            </a:fld>
            <a:endParaRPr lang="en-US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87082"/>
            <a:ext cx="8349586" cy="5904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644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26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377" y="6289679"/>
            <a:ext cx="8174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from: </a:t>
            </a:r>
            <a:r>
              <a:rPr lang="en-US" dirty="0">
                <a:hlinkClick r:id="rId3"/>
              </a:rPr>
              <a:t>http://www.nrel.gov/gis/images/map_biomass_forest_residues.jpg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41" y="154458"/>
            <a:ext cx="7939697" cy="613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0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What is GIS: </a:t>
            </a:r>
            <a:r>
              <a:rPr lang="en-US" sz="4000" dirty="0"/>
              <a:t>Geographical Information System </a:t>
            </a:r>
          </a:p>
          <a:p>
            <a:endParaRPr lang="en-CA" b="1" dirty="0"/>
          </a:p>
        </p:txBody>
      </p:sp>
      <p:sp>
        <p:nvSpPr>
          <p:cNvPr id="7" name="Rectangle 6"/>
          <p:cNvSpPr/>
          <p:nvPr/>
        </p:nvSpPr>
        <p:spPr>
          <a:xfrm>
            <a:off x="586666" y="1328021"/>
            <a:ext cx="11112579" cy="5248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144000">
              <a:lnSpc>
                <a:spcPts val="3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 </a:t>
            </a:r>
            <a:r>
              <a:rPr lang="en-US" sz="2600" dirty="0"/>
              <a:t>Geographic and geospatial information formatting and analyzing in map forms.</a:t>
            </a:r>
          </a:p>
          <a:p>
            <a:pPr marL="91440" indent="-144000">
              <a:lnSpc>
                <a:spcPts val="3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sz="2600" dirty="0"/>
          </a:p>
          <a:p>
            <a:pPr marL="91440" indent="-144000">
              <a:lnSpc>
                <a:spcPts val="3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600" dirty="0"/>
              <a:t> Incorporates databases with spatial information in an integrated system.</a:t>
            </a:r>
          </a:p>
          <a:p>
            <a:pPr marL="91440" indent="-144000">
              <a:lnSpc>
                <a:spcPts val="3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sz="2600" dirty="0"/>
          </a:p>
          <a:p>
            <a:pPr marL="91440" indent="-144000">
              <a:lnSpc>
                <a:spcPts val="3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CA" sz="2600" dirty="0"/>
              <a:t>Information of places on earth:  </a:t>
            </a:r>
            <a:r>
              <a:rPr lang="en-US" altLang="en-US" sz="2600" dirty="0"/>
              <a:t>what vs </a:t>
            </a:r>
            <a:r>
              <a:rPr lang="en-US" altLang="en-US" sz="2600" dirty="0" smtClean="0"/>
              <a:t>where. Also we need to specify when it happened.</a:t>
            </a:r>
          </a:p>
          <a:p>
            <a:pPr marL="91440" indent="-144000">
              <a:lnSpc>
                <a:spcPts val="3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endParaRPr lang="en-US" altLang="en-US" sz="2600" dirty="0" smtClean="0"/>
          </a:p>
          <a:p>
            <a:pPr marL="91440" indent="-144000">
              <a:lnSpc>
                <a:spcPts val="3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i="1" dirty="0"/>
              <a:t>“</a:t>
            </a:r>
            <a:r>
              <a:rPr lang="en-US" sz="2800" i="1" dirty="0"/>
              <a:t>A computer-based system to aid in the collection, maintenance, storage, analysis, output, and distribution of spatial data and information” – </a:t>
            </a:r>
            <a:r>
              <a:rPr lang="en-US" sz="2800" i="1" dirty="0" err="1"/>
              <a:t>Bolstad</a:t>
            </a:r>
            <a:r>
              <a:rPr lang="en-US" sz="2800" i="1" dirty="0"/>
              <a:t> 2008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endParaRPr lang="en-CA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What Can be Done with GIS</a:t>
            </a:r>
          </a:p>
          <a:p>
            <a:endParaRPr lang="en-CA" dirty="0" smtClean="0"/>
          </a:p>
          <a:p>
            <a:r>
              <a:rPr lang="en-CA" sz="3600" dirty="0" smtClean="0"/>
              <a:t>Allows to visualize data  on a map</a:t>
            </a:r>
            <a:endParaRPr lang="en-CA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964956" y="5426095"/>
            <a:ext cx="240453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CA" dirty="0" smtClean="0"/>
              <a:t>Maps + Data =GIS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2" y="2082408"/>
            <a:ext cx="10558630" cy="32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8712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What Can be Done with GIS</a:t>
            </a:r>
          </a:p>
          <a:p>
            <a:r>
              <a:rPr lang="en-CA" sz="3600" dirty="0"/>
              <a:t>Quickly answers queries of the </a:t>
            </a:r>
            <a:r>
              <a:rPr lang="en-CA" sz="3600" dirty="0" smtClean="0"/>
              <a:t>data related </a:t>
            </a:r>
            <a:r>
              <a:rPr lang="en-CA" dirty="0" smtClean="0"/>
              <a:t>to locations</a:t>
            </a:r>
          </a:p>
          <a:p>
            <a:endParaRPr lang="en-CA" dirty="0"/>
          </a:p>
        </p:txBody>
      </p:sp>
      <p:pic>
        <p:nvPicPr>
          <p:cNvPr id="7" name="Picture 2" descr="http://66.media.tumblr.com/8e921a3d68a6215cc4d87c03a67d4e96/tumblr_mmloctxAG61s7plxco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1" y="1690688"/>
            <a:ext cx="8332280" cy="4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80056" y="5872035"/>
            <a:ext cx="1096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Image from: http://66.media.tumblr.com/8e921a3d68a6215cc4d87c03a67d4e96/tumblr_mmloctxAG61s7plxco1_1280.jpg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94356" y="1690688"/>
            <a:ext cx="2404533" cy="34163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Define objectives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Where things are happening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Changes over time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Identify </a:t>
            </a:r>
            <a:r>
              <a:rPr lang="en-US" altLang="en-US" dirty="0">
                <a:latin typeface="Arial" panose="020B0604020202020204" pitchFamily="34" charset="0"/>
              </a:rPr>
              <a:t>where the most and </a:t>
            </a:r>
            <a:r>
              <a:rPr lang="en-US" altLang="en-US" dirty="0" smtClean="0">
                <a:latin typeface="Arial" panose="020B0604020202020204" pitchFamily="34" charset="0"/>
              </a:rPr>
              <a:t>least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ial" panose="020B0604020202020204" pitchFamily="34" charset="0"/>
              </a:rPr>
              <a:t>Meeting criteria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Arial" panose="020B0604020202020204" pitchFamily="34" charset="0"/>
              </a:rPr>
              <a:t>Additional information beyond mapping  </a:t>
            </a:r>
            <a:endParaRPr lang="en-CA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New decision/ policy based on changes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46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GIS Technologies: Sources of Input Data</a:t>
            </a:r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2758" y="1286427"/>
            <a:ext cx="10515600" cy="435133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CA" sz="2600" dirty="0" smtClean="0"/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GPS: Global Positioning Systems 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altLang="en-US" sz="2600" dirty="0" smtClean="0">
                <a:solidFill>
                  <a:schemeClr val="tx1"/>
                </a:solidFill>
              </a:rPr>
              <a:t>A </a:t>
            </a:r>
            <a:r>
              <a:rPr lang="en-CA" altLang="en-US" sz="2600" dirty="0">
                <a:solidFill>
                  <a:schemeClr val="tx1"/>
                </a:solidFill>
              </a:rPr>
              <a:t>system of earth-orbiting satellites which can provide precise (100 meter to sub-cm.)  location on the earth’s surface (in </a:t>
            </a:r>
            <a:r>
              <a:rPr lang="en-CA" altLang="en-US" sz="2600" dirty="0" err="1">
                <a:solidFill>
                  <a:schemeClr val="tx1"/>
                </a:solidFill>
              </a:rPr>
              <a:t>lat</a:t>
            </a:r>
            <a:r>
              <a:rPr lang="en-CA" altLang="en-US" sz="2600" dirty="0">
                <a:solidFill>
                  <a:schemeClr val="tx1"/>
                </a:solidFill>
              </a:rPr>
              <a:t>/long coordinates or equiv.)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600" dirty="0" smtClean="0">
                <a:solidFill>
                  <a:schemeClr val="tx1"/>
                </a:solidFill>
              </a:rPr>
              <a:t> RS: Remote Sensing</a:t>
            </a:r>
          </a:p>
          <a:p>
            <a:pPr marL="0" indent="0"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Use </a:t>
            </a:r>
            <a:r>
              <a:rPr lang="en-US" altLang="en-US" sz="2600" dirty="0">
                <a:solidFill>
                  <a:schemeClr val="tx1"/>
                </a:solidFill>
              </a:rPr>
              <a:t>of satellites or aircraft to capture information about the earth’s </a:t>
            </a:r>
            <a:r>
              <a:rPr lang="en-US" altLang="en-US" sz="2600" dirty="0" smtClean="0">
                <a:solidFill>
                  <a:schemeClr val="tx1"/>
                </a:solidFill>
              </a:rPr>
              <a:t>surface. For example, in hydrology massively RS data is used: flood forecasting, reservoirs, irrigation scheduling etc.</a:t>
            </a:r>
            <a:endParaRPr lang="en-US" altLang="en-US" sz="2600" dirty="0">
              <a:solidFill>
                <a:schemeClr val="tx1"/>
              </a:solidFill>
            </a:endParaRPr>
          </a:p>
          <a:p>
            <a:r>
              <a:rPr lang="en-US" altLang="en-US" sz="2800" i="1" dirty="0"/>
              <a:t>GPS and RS are sources of input data for a Geographic Information Systems </a:t>
            </a:r>
            <a:r>
              <a:rPr lang="en-US" altLang="en-US" sz="2800" i="1" dirty="0" smtClean="0"/>
              <a:t>.A GIS </a:t>
            </a:r>
            <a:r>
              <a:rPr lang="en-US" altLang="en-US" sz="2800" i="1" dirty="0"/>
              <a:t>provides for storing and manipulating GPS and RS data.</a:t>
            </a:r>
            <a:r>
              <a:rPr lang="en-US" altLang="en-US" sz="28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sz="2600" dirty="0">
              <a:solidFill>
                <a:schemeClr val="tx1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97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GIS Technologies: Sources of Input Data</a:t>
            </a:r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2758" y="1286427"/>
            <a:ext cx="10515600" cy="435133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CA" sz="2800" dirty="0" smtClean="0"/>
              <a:t> </a:t>
            </a:r>
            <a:r>
              <a:rPr lang="en-CA" sz="2800" dirty="0">
                <a:solidFill>
                  <a:schemeClr val="tx1"/>
                </a:solidFill>
              </a:rPr>
              <a:t>RS integrated with </a:t>
            </a:r>
            <a:r>
              <a:rPr lang="en-CA" sz="2800" dirty="0" smtClean="0">
                <a:solidFill>
                  <a:schemeClr val="tx1"/>
                </a:solidFill>
              </a:rPr>
              <a:t>GIS: </a:t>
            </a:r>
            <a:r>
              <a:rPr lang="en-CA" altLang="en-US" sz="2800" dirty="0" smtClean="0"/>
              <a:t>Forest Inventory data </a:t>
            </a:r>
          </a:p>
          <a:p>
            <a:pPr marL="0" indent="0">
              <a:buNone/>
            </a:pPr>
            <a:r>
              <a:rPr lang="en-CA" altLang="en-US" sz="2800" dirty="0" smtClean="0"/>
              <a:t>• </a:t>
            </a:r>
            <a:r>
              <a:rPr lang="en-CA" altLang="en-US" sz="2800" dirty="0" smtClean="0">
                <a:solidFill>
                  <a:schemeClr val="tx1"/>
                </a:solidFill>
              </a:rPr>
              <a:t>Detailed </a:t>
            </a:r>
            <a:r>
              <a:rPr lang="en-CA" altLang="en-US" sz="2800" dirty="0">
                <a:solidFill>
                  <a:schemeClr val="tx1"/>
                </a:solidFill>
              </a:rPr>
              <a:t>forest inventory data (e.g., </a:t>
            </a:r>
            <a:r>
              <a:rPr lang="en-CA" altLang="en-US" sz="2800" dirty="0" smtClean="0">
                <a:solidFill>
                  <a:schemeClr val="tx1"/>
                </a:solidFill>
              </a:rPr>
              <a:t>within-stand attributes</a:t>
            </a:r>
            <a:r>
              <a:rPr lang="en-CA" altLang="en-US" sz="28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CA" altLang="en-US" sz="2800" dirty="0">
                <a:solidFill>
                  <a:schemeClr val="tx1"/>
                </a:solidFill>
              </a:rPr>
              <a:t>• </a:t>
            </a:r>
            <a:r>
              <a:rPr lang="en-CA" altLang="en-US" sz="2800" dirty="0" smtClean="0">
                <a:solidFill>
                  <a:schemeClr val="tx1"/>
                </a:solidFill>
              </a:rPr>
              <a:t>Broad </a:t>
            </a:r>
            <a:r>
              <a:rPr lang="en-CA" altLang="en-US" sz="2800" dirty="0">
                <a:solidFill>
                  <a:schemeClr val="tx1"/>
                </a:solidFill>
              </a:rPr>
              <a:t>area monitoring of forest health and </a:t>
            </a:r>
            <a:r>
              <a:rPr lang="en-CA" altLang="en-US" sz="2800" dirty="0" smtClean="0">
                <a:solidFill>
                  <a:schemeClr val="tx1"/>
                </a:solidFill>
              </a:rPr>
              <a:t>natural disturbances</a:t>
            </a:r>
            <a:endParaRPr lang="en-CA" alt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altLang="en-US" sz="2800" dirty="0">
                <a:solidFill>
                  <a:schemeClr val="tx1"/>
                </a:solidFill>
              </a:rPr>
              <a:t>• </a:t>
            </a:r>
            <a:r>
              <a:rPr lang="en-CA" altLang="en-US" sz="2800" dirty="0" smtClean="0">
                <a:solidFill>
                  <a:schemeClr val="tx1"/>
                </a:solidFill>
              </a:rPr>
              <a:t>Assessment </a:t>
            </a:r>
            <a:r>
              <a:rPr lang="en-CA" altLang="en-US" sz="2800" dirty="0">
                <a:solidFill>
                  <a:schemeClr val="tx1"/>
                </a:solidFill>
              </a:rPr>
              <a:t>of forest structure in support of </a:t>
            </a:r>
            <a:r>
              <a:rPr lang="en-CA" altLang="en-US" sz="2800" dirty="0" smtClean="0">
                <a:solidFill>
                  <a:schemeClr val="tx1"/>
                </a:solidFill>
              </a:rPr>
              <a:t>sustainable forest </a:t>
            </a:r>
            <a:r>
              <a:rPr lang="en-CA" altLang="en-US" sz="2800" dirty="0">
                <a:solidFill>
                  <a:schemeClr val="tx1"/>
                </a:solidFill>
              </a:rPr>
              <a:t>management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dirty="0"/>
              <a:t>Reference: http://cfs.nrcan.gc.ca/pubwarehouse/pdfs/25816.pdf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87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35742"/>
            <a:ext cx="10058400" cy="1450757"/>
          </a:xfrm>
        </p:spPr>
        <p:txBody>
          <a:bodyPr>
            <a:normAutofit/>
          </a:bodyPr>
          <a:lstStyle/>
          <a:p>
            <a:r>
              <a:rPr lang="en-CA" dirty="0"/>
              <a:t>GIS Components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400" dirty="0"/>
              <a:t>Data</a:t>
            </a:r>
          </a:p>
          <a:p>
            <a:pPr lvl="2"/>
            <a:r>
              <a:rPr lang="en-US" sz="2400" dirty="0"/>
              <a:t>People</a:t>
            </a:r>
          </a:p>
          <a:p>
            <a:pPr lvl="2"/>
            <a:r>
              <a:rPr lang="en-US" sz="2400" dirty="0"/>
              <a:t>Hardware</a:t>
            </a:r>
          </a:p>
          <a:p>
            <a:pPr lvl="2"/>
            <a:r>
              <a:rPr lang="en-US" sz="2400" dirty="0"/>
              <a:t>Software</a:t>
            </a:r>
          </a:p>
          <a:p>
            <a:pPr lvl="2"/>
            <a:r>
              <a:rPr lang="en-US" sz="2400" dirty="0"/>
              <a:t>Procedures</a:t>
            </a:r>
          </a:p>
          <a:p>
            <a:endParaRPr lang="en-CA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27923" y="2874611"/>
            <a:ext cx="4071377" cy="201033"/>
          </a:xfrm>
          <a:prstGeom prst="straightConnector1">
            <a:avLst/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70532" y="2814119"/>
            <a:ext cx="430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The physical elements that make up a computer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0932" y="41388"/>
            <a:ext cx="41620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Most Important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Without data, nothing can be done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80% time in GIS projects  is spent on database development</a:t>
            </a: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7270532" y="1828800"/>
            <a:ext cx="4238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Persons of businesses that need the information, collect/process the data, create the hardware and software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7270532" y="3595811"/>
            <a:ext cx="3991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 smtClean="0"/>
              <a:t>Eg</a:t>
            </a:r>
            <a:r>
              <a:rPr lang="en-CA" dirty="0" smtClean="0"/>
              <a:t>. QGIS, ArcMap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Applications used by the computer to perform special functions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70532" y="4677547"/>
            <a:ext cx="388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Methods used to produce correct reproducible results</a:t>
            </a:r>
            <a:endParaRPr lang="en-CA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513231" y="1115465"/>
            <a:ext cx="4586069" cy="9572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95363" y="2257851"/>
            <a:ext cx="4598969" cy="195150"/>
          </a:xfrm>
          <a:prstGeom prst="straightConnector1">
            <a:avLst/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03430" y="3285269"/>
            <a:ext cx="4390902" cy="639031"/>
          </a:xfrm>
          <a:prstGeom prst="straightConnector1">
            <a:avLst/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88153" y="3734256"/>
            <a:ext cx="4106179" cy="1119848"/>
          </a:xfrm>
          <a:prstGeom prst="straightConnector1">
            <a:avLst/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3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Attributes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Record non-spatial characteristics</a:t>
            </a:r>
          </a:p>
          <a:p>
            <a:r>
              <a:rPr lang="en-CA" dirty="0" smtClean="0"/>
              <a:t>Also called Variables or items</a:t>
            </a:r>
          </a:p>
          <a:p>
            <a:r>
              <a:rPr lang="en-CA" dirty="0" err="1" smtClean="0"/>
              <a:t>Eg</a:t>
            </a:r>
            <a:r>
              <a:rPr lang="en-CA" dirty="0" smtClean="0"/>
              <a:t>. Color, depth, tree height, age, DBH, vegetation type….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0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939338C678B478E497C979D9CD138" ma:contentTypeVersion="17" ma:contentTypeDescription="Create a new document." ma:contentTypeScope="" ma:versionID="f0a4ba64ddb10befdf9c75049c293c44">
  <xsd:schema xmlns:xsd="http://www.w3.org/2001/XMLSchema" xmlns:xs="http://www.w3.org/2001/XMLSchema" xmlns:p="http://schemas.microsoft.com/office/2006/metadata/properties" xmlns:ns2="d67aa1b6-eba1-4361-9b9d-8b3531c7f238" xmlns:ns3="14e43a1d-ff4c-4f1b-9e75-34d4d00419f8" targetNamespace="http://schemas.microsoft.com/office/2006/metadata/properties" ma:root="true" ma:fieldsID="0a7a35ddb36c9da0c812803715b369ad" ns2:_="" ns3:_="">
    <xsd:import namespace="d67aa1b6-eba1-4361-9b9d-8b3531c7f238"/>
    <xsd:import namespace="14e43a1d-ff4c-4f1b-9e75-34d4d00419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aa1b6-eba1-4361-9b9d-8b3531c7f2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a1f1625-ae5f-4790-9429-a47075c1c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e43a1d-ff4c-4f1b-9e75-34d4d00419f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c20610b-e498-47bd-b391-9ecafcc38b84}" ma:internalName="TaxCatchAll" ma:showField="CatchAllData" ma:web="14e43a1d-ff4c-4f1b-9e75-34d4d00419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7aa1b6-eba1-4361-9b9d-8b3531c7f238">
      <Terms xmlns="http://schemas.microsoft.com/office/infopath/2007/PartnerControls"/>
    </lcf76f155ced4ddcb4097134ff3c332f>
    <TaxCatchAll xmlns="14e43a1d-ff4c-4f1b-9e75-34d4d00419f8" xsi:nil="true"/>
  </documentManagement>
</p:properties>
</file>

<file path=customXml/itemProps1.xml><?xml version="1.0" encoding="utf-8"?>
<ds:datastoreItem xmlns:ds="http://schemas.openxmlformats.org/officeDocument/2006/customXml" ds:itemID="{8AB2456E-D133-4769-9B44-4298060D8944}"/>
</file>

<file path=customXml/itemProps2.xml><?xml version="1.0" encoding="utf-8"?>
<ds:datastoreItem xmlns:ds="http://schemas.openxmlformats.org/officeDocument/2006/customXml" ds:itemID="{68AE0148-9940-4CD4-8729-36A5A6857204}"/>
</file>

<file path=customXml/itemProps3.xml><?xml version="1.0" encoding="utf-8"?>
<ds:datastoreItem xmlns:ds="http://schemas.openxmlformats.org/officeDocument/2006/customXml" ds:itemID="{F95ADA7B-98E7-46AE-9F3B-DE84D7DCE6F8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1401</TotalTime>
  <Words>996</Words>
  <Application>Microsoft Office PowerPoint</Application>
  <PresentationFormat>Widescreen</PresentationFormat>
  <Paragraphs>210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Retrospect</vt:lpstr>
      <vt:lpstr>FRST 232  Computer Applications in Forestry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GIS Components </vt:lpstr>
      <vt:lpstr>Attributes</vt:lpstr>
      <vt:lpstr>PowerPoint Presentation</vt:lpstr>
      <vt:lpstr>GIS Data Types</vt:lpstr>
      <vt:lpstr>Raster Data</vt:lpstr>
      <vt:lpstr>PowerPoint Presentation</vt:lpstr>
      <vt:lpstr>Vector Data</vt:lpstr>
      <vt:lpstr>Point Data</vt:lpstr>
      <vt:lpstr>Lines</vt:lpstr>
      <vt:lpstr>Polygons</vt:lpstr>
      <vt:lpstr>Points, Lines and Polygons</vt:lpstr>
      <vt:lpstr>Summary</vt:lpstr>
      <vt:lpstr>PowerPoint Presentation</vt:lpstr>
      <vt:lpstr>PowerPoint Presentation</vt:lpstr>
      <vt:lpstr>Data Frame</vt:lpstr>
      <vt:lpstr>Toolbox</vt:lpstr>
      <vt:lpstr>What makes a good map?</vt:lpstr>
      <vt:lpstr>PowerPoint Presentation</vt:lpstr>
      <vt:lpstr>PowerPoint Presentation</vt:lpstr>
    </vt:vector>
  </TitlesOfParts>
  <Company>Forestry, 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Ahmed, Suborna Shekhor</dc:creator>
  <cp:lastModifiedBy>Suborna</cp:lastModifiedBy>
  <cp:revision>122</cp:revision>
  <dcterms:created xsi:type="dcterms:W3CDTF">2017-05-23T20:11:54Z</dcterms:created>
  <dcterms:modified xsi:type="dcterms:W3CDTF">2020-08-09T02:22:09Z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0x0101002A9939338C678B478E497C979D9CD138</vt:lpwstr>
  </property>
</Properties>
</file>