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3"/>
  </p:notesMasterIdLst>
  <p:sldIdLst>
    <p:sldId id="256" r:id="rId2"/>
    <p:sldId id="274" r:id="rId3"/>
    <p:sldId id="275" r:id="rId4"/>
    <p:sldId id="276" r:id="rId5"/>
    <p:sldId id="277" r:id="rId6"/>
    <p:sldId id="299" r:id="rId7"/>
    <p:sldId id="278" r:id="rId8"/>
    <p:sldId id="300" r:id="rId9"/>
    <p:sldId id="279" r:id="rId10"/>
    <p:sldId id="301" r:id="rId11"/>
    <p:sldId id="280" r:id="rId12"/>
    <p:sldId id="281" r:id="rId13"/>
    <p:sldId id="282" r:id="rId14"/>
    <p:sldId id="308" r:id="rId15"/>
    <p:sldId id="319" r:id="rId16"/>
    <p:sldId id="285" r:id="rId17"/>
    <p:sldId id="286" r:id="rId18"/>
    <p:sldId id="287" r:id="rId19"/>
    <p:sldId id="312" r:id="rId20"/>
    <p:sldId id="313" r:id="rId21"/>
    <p:sldId id="288" r:id="rId22"/>
    <p:sldId id="290" r:id="rId23"/>
    <p:sldId id="315" r:id="rId24"/>
    <p:sldId id="316" r:id="rId25"/>
    <p:sldId id="320" r:id="rId26"/>
    <p:sldId id="318" r:id="rId27"/>
    <p:sldId id="295" r:id="rId28"/>
    <p:sldId id="321" r:id="rId29"/>
    <p:sldId id="317" r:id="rId30"/>
    <p:sldId id="322" r:id="rId31"/>
    <p:sldId id="29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3363" autoAdjust="0"/>
  </p:normalViewPr>
  <p:slideViewPr>
    <p:cSldViewPr snapToGrid="0">
      <p:cViewPr varScale="1">
        <p:scale>
          <a:sx n="73" d="100"/>
          <a:sy n="73" d="100"/>
        </p:scale>
        <p:origin x="84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AC530-92A8-441D-9F4A-2A734BA79C32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82E2D-F490-4B0C-A73A-B47C74D228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87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2E2D-F490-4B0C-A73A-B47C74D2285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1533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FD722-148C-48AF-9AE7-B0CB3E74F4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35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2E2D-F490-4B0C-A73A-B47C74D2285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7297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you join tables in ArcMap, you establish a one-to-one or many-to-one relationship between the layer's attribute table and the table containing the information you want to join. The example below illustrates a one-to-one relationship between each county and that county's population change data. In other words, there's one population change for each county.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2E2D-F490-4B0C-A73A-B47C74D2285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377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2E2D-F490-4B0C-A73A-B47C74D2285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031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2E2D-F490-4B0C-A73A-B47C74D22856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0575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2E2D-F490-4B0C-A73A-B47C74D22856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1742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Output Feature Class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will contain all the attributes of the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 Features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Attribute values from the input feature classes will be copied to the output feature class.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82E2D-F490-4B0C-A73A-B47C74D22856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910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1BA-6CBE-4678-8EEC-6C6A9793C5B8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714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1BA-6CBE-4678-8EEC-6C6A9793C5B8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30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1BA-6CBE-4678-8EEC-6C6A9793C5B8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912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87" y="-195714"/>
            <a:ext cx="1005840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1BA-6CBE-4678-8EEC-6C6A9793C5B8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7915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1BA-6CBE-4678-8EEC-6C6A9793C5B8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9867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1BA-6CBE-4678-8EEC-6C6A9793C5B8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894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1BA-6CBE-4678-8EEC-6C6A9793C5B8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326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1BA-6CBE-4678-8EEC-6C6A9793C5B8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178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1BA-6CBE-4678-8EEC-6C6A9793C5B8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981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785C1BA-6CBE-4678-8EEC-6C6A9793C5B8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073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C1BA-6CBE-4678-8EEC-6C6A9793C5B8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818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785C1BA-6CBE-4678-8EEC-6C6A9793C5B8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C8D8FD3-3905-46F4-831E-5C347071B2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779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40761" y="1256393"/>
            <a:ext cx="10058400" cy="1639577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dirty="0" smtClean="0"/>
              <a:t>FRST 232 </a:t>
            </a:r>
            <a:br>
              <a:rPr lang="en-CA" b="1" dirty="0" smtClean="0"/>
            </a:br>
            <a:r>
              <a:rPr lang="en-CA" sz="4400" b="1" dirty="0" smtClean="0"/>
              <a:t>Computer Applications in Forestry</a:t>
            </a:r>
            <a:endParaRPr lang="en-CA" sz="4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83761" y="2438647"/>
            <a:ext cx="7772400" cy="34480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46909" y="2895970"/>
            <a:ext cx="90941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3399"/>
                </a:solidFill>
              </a:rPr>
              <a:t>Geoprocessing</a:t>
            </a:r>
            <a:r>
              <a:rPr lang="en-US" sz="4800" dirty="0" smtClean="0">
                <a:solidFill>
                  <a:srgbClr val="003399"/>
                </a:solidFill>
              </a:rPr>
              <a:t> Tools</a:t>
            </a:r>
            <a:r>
              <a:rPr lang="en-CA" sz="4800" dirty="0">
                <a:solidFill>
                  <a:srgbClr val="003399"/>
                </a:solidFill>
              </a:rPr>
              <a:t/>
            </a:r>
            <a:br>
              <a:rPr lang="en-CA" sz="4800" dirty="0">
                <a:solidFill>
                  <a:srgbClr val="003399"/>
                </a:solidFill>
              </a:rPr>
            </a:br>
            <a:endParaRPr lang="en-CA" sz="48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2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One-to-many</a:t>
            </a:r>
            <a:endParaRPr lang="en-US" dirty="0"/>
          </a:p>
        </p:txBody>
      </p:sp>
      <p:pic>
        <p:nvPicPr>
          <p:cNvPr id="8194" name="Picture 2" descr="Image result for one to many relationshi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10"/>
          <a:stretch/>
        </p:blipFill>
        <p:spPr bwMode="auto">
          <a:xfrm>
            <a:off x="1241425" y="2184400"/>
            <a:ext cx="9001125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iagonal Stripe 8"/>
          <p:cNvSpPr/>
          <p:nvPr/>
        </p:nvSpPr>
        <p:spPr>
          <a:xfrm>
            <a:off x="4902200" y="1753689"/>
            <a:ext cx="469900" cy="1234440"/>
          </a:xfrm>
          <a:prstGeom prst="diagStri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8479" y="5234940"/>
            <a:ext cx="8384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http://www.sqlrelease.com/sql-server-tutorial/table-relationships</a:t>
            </a:r>
          </a:p>
        </p:txBody>
      </p:sp>
    </p:spTree>
    <p:extLst>
      <p:ext uri="{BB962C8B-B14F-4D97-AF65-F5344CB8AC3E}">
        <p14:creationId xmlns:p14="http://schemas.microsoft.com/office/powerpoint/2010/main" val="210002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38173"/>
            <a:ext cx="9601200" cy="1142385"/>
          </a:xfrm>
        </p:spPr>
        <p:txBody>
          <a:bodyPr/>
          <a:lstStyle/>
          <a:p>
            <a:r>
              <a:rPr lang="en-US" dirty="0" smtClean="0"/>
              <a:t>Many to many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11</a:t>
            </a:fld>
            <a:endParaRPr lang="en-US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graphicFrame>
        <p:nvGraphicFramePr>
          <p:cNvPr id="76" name="Group 148"/>
          <p:cNvGraphicFramePr>
            <a:graphicFrameLocks noGrp="1"/>
          </p:cNvGraphicFramePr>
          <p:nvPr>
            <p:extLst/>
          </p:nvPr>
        </p:nvGraphicFramePr>
        <p:xfrm>
          <a:off x="369888" y="898528"/>
          <a:ext cx="5726112" cy="1993900"/>
        </p:xfrm>
        <a:graphic>
          <a:graphicData uri="http://schemas.openxmlformats.org/drawingml/2006/table">
            <a:tbl>
              <a:tblPr/>
              <a:tblGrid>
                <a:gridCol w="151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8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Student#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FirstName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LastName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GPA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00001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Czaja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00002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Wilson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00003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Anna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Garcia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00004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Roberta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Mohr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3.23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8" name="Group 147"/>
          <p:cNvGraphicFramePr>
            <a:graphicFrameLocks noGrp="1"/>
          </p:cNvGraphicFramePr>
          <p:nvPr>
            <p:extLst/>
          </p:nvPr>
        </p:nvGraphicFramePr>
        <p:xfrm>
          <a:off x="6658461" y="898528"/>
          <a:ext cx="2520950" cy="1981200"/>
        </p:xfrm>
        <a:graphic>
          <a:graphicData uri="http://schemas.openxmlformats.org/drawingml/2006/table">
            <a:tbl>
              <a:tblPr/>
              <a:tblGrid>
                <a:gridCol w="1227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Student#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CourseID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00001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00001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00002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00002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1" name="Group 149"/>
          <p:cNvGraphicFramePr>
            <a:graphicFrameLocks noGrp="1"/>
          </p:cNvGraphicFramePr>
          <p:nvPr>
            <p:extLst/>
          </p:nvPr>
        </p:nvGraphicFramePr>
        <p:xfrm>
          <a:off x="1870868" y="3998632"/>
          <a:ext cx="8450263" cy="2041808"/>
        </p:xfrm>
        <a:graphic>
          <a:graphicData uri="http://schemas.openxmlformats.org/drawingml/2006/table">
            <a:tbl>
              <a:tblPr/>
              <a:tblGrid>
                <a:gridCol w="151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1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CourseID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676" marB="456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SubCode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Course#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Name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Description</a:t>
                      </a:r>
                    </a:p>
                  </a:txBody>
                  <a:tcPr marT="45676" marB="456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00001</a:t>
                      </a:r>
                    </a:p>
                  </a:txBody>
                  <a:tcPr marT="45676" marB="456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330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Conservation Biology 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Fundamental concepts in conservation biology… 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00002</a:t>
                      </a:r>
                    </a:p>
                  </a:txBody>
                  <a:tcPr marT="45676" marB="456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340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Introduction to GIS for Forestry and Conservation 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Introduction to principles, practice and context of Geographic Information Systems (GIS) …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00003</a:t>
                      </a:r>
                    </a:p>
                  </a:txBody>
                  <a:tcPr marT="45676" marB="456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481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Conservation Planning and Wildland Recreation 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Theory and tools needed for the selection and design of protected areas…</a:t>
                      </a:r>
                    </a:p>
                  </a:txBody>
                  <a:tcPr marT="45676" marB="456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0" name="Freeform 99"/>
          <p:cNvSpPr/>
          <p:nvPr/>
        </p:nvSpPr>
        <p:spPr>
          <a:xfrm>
            <a:off x="2232787" y="3009900"/>
            <a:ext cx="6358763" cy="800100"/>
          </a:xfrm>
          <a:custGeom>
            <a:avLst/>
            <a:gdLst>
              <a:gd name="connsiteX0" fmla="*/ 6358763 w 6358763"/>
              <a:gd name="connsiteY0" fmla="*/ 0 h 800100"/>
              <a:gd name="connsiteX1" fmla="*/ 4910963 w 6358763"/>
              <a:gd name="connsiteY1" fmla="*/ 476250 h 800100"/>
              <a:gd name="connsiteX2" fmla="*/ 758063 w 6358763"/>
              <a:gd name="connsiteY2" fmla="*/ 495300 h 800100"/>
              <a:gd name="connsiteX3" fmla="*/ 15113 w 6358763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8763" h="800100">
                <a:moveTo>
                  <a:pt x="6358763" y="0"/>
                </a:moveTo>
                <a:cubicBezTo>
                  <a:pt x="6101588" y="196850"/>
                  <a:pt x="5844413" y="393700"/>
                  <a:pt x="4910963" y="476250"/>
                </a:cubicBezTo>
                <a:cubicBezTo>
                  <a:pt x="3977513" y="558800"/>
                  <a:pt x="1574038" y="441325"/>
                  <a:pt x="758063" y="495300"/>
                </a:cubicBezTo>
                <a:cubicBezTo>
                  <a:pt x="-57912" y="549275"/>
                  <a:pt x="-21400" y="674687"/>
                  <a:pt x="15113" y="80010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638800" y="2952750"/>
            <a:ext cx="6685008" cy="478183"/>
          </a:xfrm>
          <a:custGeom>
            <a:avLst/>
            <a:gdLst>
              <a:gd name="connsiteX0" fmla="*/ 6504950 w 6685008"/>
              <a:gd name="connsiteY0" fmla="*/ 0 h 478183"/>
              <a:gd name="connsiteX1" fmla="*/ 5933450 w 6685008"/>
              <a:gd name="connsiteY1" fmla="*/ 190500 h 478183"/>
              <a:gd name="connsiteX2" fmla="*/ 504200 w 6685008"/>
              <a:gd name="connsiteY2" fmla="*/ 476250 h 478183"/>
              <a:gd name="connsiteX3" fmla="*/ 237500 w 6685008"/>
              <a:gd name="connsiteY3" fmla="*/ 38100 h 478183"/>
              <a:gd name="connsiteX4" fmla="*/ 237500 w 6685008"/>
              <a:gd name="connsiteY4" fmla="*/ 38100 h 478183"/>
              <a:gd name="connsiteX5" fmla="*/ 237500 w 6685008"/>
              <a:gd name="connsiteY5" fmla="*/ 38100 h 478183"/>
              <a:gd name="connsiteX6" fmla="*/ 237500 w 6685008"/>
              <a:gd name="connsiteY6" fmla="*/ 38100 h 47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85008" h="478183">
                <a:moveTo>
                  <a:pt x="6504950" y="0"/>
                </a:moveTo>
                <a:cubicBezTo>
                  <a:pt x="6719262" y="55562"/>
                  <a:pt x="6933575" y="111125"/>
                  <a:pt x="5933450" y="190500"/>
                </a:cubicBezTo>
                <a:cubicBezTo>
                  <a:pt x="4933325" y="269875"/>
                  <a:pt x="1453525" y="501650"/>
                  <a:pt x="504200" y="476250"/>
                </a:cubicBezTo>
                <a:cubicBezTo>
                  <a:pt x="-445125" y="450850"/>
                  <a:pt x="237500" y="38100"/>
                  <a:pt x="237500" y="38100"/>
                </a:cubicBezTo>
                <a:lnTo>
                  <a:pt x="237500" y="38100"/>
                </a:lnTo>
                <a:lnTo>
                  <a:pt x="237500" y="38100"/>
                </a:lnTo>
                <a:lnTo>
                  <a:pt x="237500" y="3810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1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56457" y="1798023"/>
            <a:ext cx="4572000" cy="38100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Join creates a new table </a:t>
            </a:r>
          </a:p>
          <a:p>
            <a:pPr lvl="1"/>
            <a:r>
              <a:rPr lang="en-US" sz="2200" dirty="0" smtClean="0"/>
              <a:t>Puts two tables together</a:t>
            </a:r>
          </a:p>
          <a:p>
            <a:pPr lvl="1"/>
            <a:r>
              <a:rPr lang="en-US" sz="2200" dirty="0" smtClean="0"/>
              <a:t>Needs to have a shared identifier 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12</a:t>
            </a:fld>
            <a:endParaRPr lang="en-US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graphicFrame>
        <p:nvGraphicFramePr>
          <p:cNvPr id="7" name="Group 26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5124450" y="655638"/>
          <a:ext cx="5065713" cy="1981200"/>
        </p:xfrm>
        <a:graphic>
          <a:graphicData uri="http://schemas.openxmlformats.org/drawingml/2006/table">
            <a:tbl>
              <a:tblPr/>
              <a:tblGrid>
                <a:gridCol w="129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1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Student#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FirstName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LastName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GPA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00001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Czaja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00002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Wilson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00003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Anna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Garcia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00004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Roberta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Mohr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3.23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0190163" y="655638"/>
          <a:ext cx="1538288" cy="1981200"/>
        </p:xfrm>
        <a:graphic>
          <a:graphicData uri="http://schemas.openxmlformats.org/drawingml/2006/table">
            <a:tbl>
              <a:tblPr/>
              <a:tblGrid>
                <a:gridCol w="1538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ProgramID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Group 265"/>
          <p:cNvGraphicFramePr>
            <a:graphicFrameLocks/>
          </p:cNvGraphicFramePr>
          <p:nvPr>
            <p:extLst/>
          </p:nvPr>
        </p:nvGraphicFramePr>
        <p:xfrm>
          <a:off x="5119688" y="3409679"/>
          <a:ext cx="6424613" cy="1889400"/>
        </p:xfrm>
        <a:graphic>
          <a:graphicData uri="http://schemas.openxmlformats.org/drawingml/2006/table">
            <a:tbl>
              <a:tblPr/>
              <a:tblGrid>
                <a:gridCol w="142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0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ProgramID</a:t>
                      </a:r>
                      <a:endParaRPr kumimoji="0" lang="en-US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675" marB="4567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Name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Faculty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Advisor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675" marB="4567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Conservation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Forestry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Scott Hinch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0002</a:t>
                      </a:r>
                    </a:p>
                  </a:txBody>
                  <a:tcPr marT="45675" marB="4567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FRM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Forestry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John Nelson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0003</a:t>
                      </a:r>
                    </a:p>
                  </a:txBody>
                  <a:tcPr marT="45675" marB="4567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Old English Text MT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Medieval Studies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History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Arlene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Sindelar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6" name="AutoShape 263"/>
          <p:cNvCxnSpPr>
            <a:cxnSpLocks noChangeShapeType="1"/>
          </p:cNvCxnSpPr>
          <p:nvPr/>
        </p:nvCxnSpPr>
        <p:spPr bwMode="auto">
          <a:xfrm rot="16200000">
            <a:off x="8097044" y="428807"/>
            <a:ext cx="487363" cy="5111750"/>
          </a:xfrm>
          <a:prstGeom prst="bentConnector3">
            <a:avLst>
              <a:gd name="adj1" fmla="val 4983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3195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13</a:t>
            </a:fld>
            <a:endParaRPr lang="en-US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graphicFrame>
        <p:nvGraphicFramePr>
          <p:cNvPr id="6" name="Group 410"/>
          <p:cNvGraphicFramePr>
            <a:graphicFrameLocks/>
          </p:cNvGraphicFramePr>
          <p:nvPr>
            <p:extLst/>
          </p:nvPr>
        </p:nvGraphicFramePr>
        <p:xfrm>
          <a:off x="1826111" y="1646238"/>
          <a:ext cx="8839200" cy="3662363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31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Student#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FirstName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LastName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GPA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ProgramID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Name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Faculty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Advisor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00001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Bob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Czaja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3.45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0001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Conservation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Forestry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Scott Hinch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00002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Wilson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0001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Conservation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Forestry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Scott Hinch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00003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Anna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Garcia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4.0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0003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Old English Text MT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Medieval Studies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History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Arlene Sindelar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9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00004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Roberta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Mohr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3.23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" charset="0"/>
                        </a:rPr>
                        <a:t>0002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FRM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Forestry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John Nelson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8070" y="195481"/>
            <a:ext cx="10058400" cy="1450757"/>
          </a:xfrm>
        </p:spPr>
        <p:txBody>
          <a:bodyPr/>
          <a:lstStyle/>
          <a:p>
            <a:r>
              <a:rPr lang="en-US" dirty="0" smtClean="0"/>
              <a:t>Join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8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1" y="127000"/>
            <a:ext cx="10058400" cy="65786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Geoprocessing</a:t>
            </a:r>
            <a:r>
              <a:rPr lang="en-US" dirty="0" smtClean="0"/>
              <a:t> Tool		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14</a:t>
            </a:fld>
            <a:endParaRPr lang="en-US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89349" y="10697791"/>
            <a:ext cx="9709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/>
              <a:t>http://pro.arcgis.com/en/pro-app/tool-reference/data-management/add-join.htm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7" y="714599"/>
            <a:ext cx="9315708" cy="53645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3482" t="49371"/>
          <a:stretch/>
        </p:blipFill>
        <p:spPr>
          <a:xfrm>
            <a:off x="8983286" y="2823276"/>
            <a:ext cx="2967505" cy="2654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>
            <a:off x="7553498" y="3929149"/>
            <a:ext cx="1407622" cy="55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7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1" y="127000"/>
            <a:ext cx="10058400" cy="65786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Geoprocessing</a:t>
            </a:r>
            <a:r>
              <a:rPr lang="en-US" dirty="0" smtClean="0"/>
              <a:t> Tool		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15</a:t>
            </a:fld>
            <a:endParaRPr lang="en-US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89349" y="10697791"/>
            <a:ext cx="9709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/>
              <a:t>http://pro.arcgis.com/en/pro-app/tool-reference/data-management/add-join.htm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242" y="1085774"/>
            <a:ext cx="9281419" cy="40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5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459" y="-85727"/>
            <a:ext cx="10058400" cy="1450757"/>
          </a:xfrm>
        </p:spPr>
        <p:txBody>
          <a:bodyPr/>
          <a:lstStyle/>
          <a:p>
            <a:r>
              <a:rPr lang="en-US" dirty="0" smtClean="0"/>
              <a:t>Dissolve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483" y="2090409"/>
            <a:ext cx="3250324" cy="38100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Dissolve aggregates features based on a specified attribute</a:t>
            </a:r>
          </a:p>
          <a:p>
            <a:r>
              <a:rPr lang="en-US" sz="2400" dirty="0" smtClean="0"/>
              <a:t>Adjacent polygons with the same “code” are merged.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16</a:t>
            </a:fld>
            <a:endParaRPr lang="en-US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610" y="762000"/>
            <a:ext cx="802005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8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17</a:t>
            </a:fld>
            <a:endParaRPr lang="en-US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1200150"/>
            <a:ext cx="9010650" cy="44577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49528" y="324176"/>
            <a:ext cx="10058400" cy="1450757"/>
          </a:xfrm>
        </p:spPr>
        <p:txBody>
          <a:bodyPr/>
          <a:lstStyle/>
          <a:p>
            <a:r>
              <a:rPr lang="en-US" dirty="0" smtClean="0"/>
              <a:t>Dissolve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3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210050" cy="38100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Proximity Analysis where an area around a feature is created</a:t>
            </a:r>
          </a:p>
          <a:p>
            <a:r>
              <a:rPr lang="en-US" sz="2400" dirty="0" smtClean="0"/>
              <a:t>Can create buffers of different of different sizes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18</a:t>
            </a:fld>
            <a:endParaRPr lang="en-US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6" name="Picture 4" descr="unibuffer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584" y="1843371"/>
            <a:ext cx="6245736" cy="37403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63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980" y="152400"/>
            <a:ext cx="10058400" cy="835660"/>
          </a:xfrm>
        </p:spPr>
        <p:txBody>
          <a:bodyPr/>
          <a:lstStyle/>
          <a:p>
            <a:r>
              <a:rPr lang="en-US" dirty="0" smtClean="0"/>
              <a:t>Buffers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19</a:t>
            </a:fld>
            <a:endParaRPr lang="en-US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641" y="1219201"/>
            <a:ext cx="7730660" cy="4758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46641" y="6508518"/>
            <a:ext cx="889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http://desktop.arcgis.com/en/arcmap/10.3/tools/analysis-toolbox/buffer.htm</a:t>
            </a:r>
          </a:p>
        </p:txBody>
      </p:sp>
    </p:spTree>
    <p:extLst>
      <p:ext uri="{BB962C8B-B14F-4D97-AF65-F5344CB8AC3E}">
        <p14:creationId xmlns:p14="http://schemas.microsoft.com/office/powerpoint/2010/main" val="270850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13756" y="233892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Learning Objectives</a:t>
            </a:r>
            <a:endParaRPr lang="en-CA" b="1" dirty="0"/>
          </a:p>
        </p:txBody>
      </p:sp>
      <p:sp>
        <p:nvSpPr>
          <p:cNvPr id="7" name="Rectangle 6"/>
          <p:cNvSpPr/>
          <p:nvPr/>
        </p:nvSpPr>
        <p:spPr>
          <a:xfrm>
            <a:off x="566803" y="1216456"/>
            <a:ext cx="10605353" cy="818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30352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2600" dirty="0" smtClean="0"/>
              <a:t>Concept of GIS</a:t>
            </a:r>
          </a:p>
          <a:p>
            <a:pPr marL="0" lvl="1" indent="-530352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600" dirty="0"/>
              <a:t>Different table relationships</a:t>
            </a:r>
          </a:p>
          <a:p>
            <a:pPr marL="0" lvl="1" indent="-530352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2600" dirty="0" err="1" smtClean="0"/>
              <a:t>Geoprocessing</a:t>
            </a:r>
            <a:r>
              <a:rPr lang="en-CA" sz="2600" dirty="0" smtClean="0"/>
              <a:t> Tools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/>
              <a:t>Dissolve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/>
              <a:t>Buffer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/>
              <a:t>Clip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/>
              <a:t>Union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/>
              <a:t>Intersection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/>
              <a:t>Difference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/>
              <a:t>Split</a:t>
            </a:r>
          </a:p>
          <a:p>
            <a:pPr marL="0" lvl="1" indent="-530352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CA" sz="2600" dirty="0"/>
          </a:p>
          <a:p>
            <a:pPr indent="-530352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CA" sz="2600" dirty="0" smtClean="0"/>
          </a:p>
          <a:p>
            <a:pPr indent="-530352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CA" sz="2600" dirty="0" smtClean="0"/>
          </a:p>
          <a:p>
            <a:pPr indent="-530352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CA" sz="2400" dirty="0"/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530352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530352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530352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530352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CA" sz="2400" dirty="0"/>
          </a:p>
          <a:p>
            <a:pPr indent="-530352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C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0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980" y="152400"/>
            <a:ext cx="10058400" cy="835660"/>
          </a:xfrm>
        </p:spPr>
        <p:txBody>
          <a:bodyPr/>
          <a:lstStyle/>
          <a:p>
            <a:r>
              <a:rPr lang="en-US" dirty="0" smtClean="0"/>
              <a:t>Buffers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20</a:t>
            </a:fld>
            <a:endParaRPr lang="en-US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3" y="2118603"/>
            <a:ext cx="8058785" cy="31551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46641" y="6508518"/>
            <a:ext cx="889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http://desktop.arcgis.com/en/arcmap/10.3/tools/analysis-toolbox/buffer.htm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6640" y="1288521"/>
            <a:ext cx="7946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solidFill>
                  <a:srgbClr val="4D4D4D"/>
                </a:solidFill>
                <a:latin typeface="Lucida Grande"/>
              </a:rPr>
              <a:t>A </a:t>
            </a:r>
            <a:r>
              <a:rPr lang="en-CA" dirty="0">
                <a:solidFill>
                  <a:srgbClr val="4D4D4D"/>
                </a:solidFill>
                <a:latin typeface="Lucida Grande"/>
              </a:rPr>
              <a:t>field from the </a:t>
            </a:r>
            <a:r>
              <a:rPr lang="en-CA" b="1" dirty="0">
                <a:solidFill>
                  <a:srgbClr val="4D4D4D"/>
                </a:solidFill>
                <a:latin typeface="Lucida Grande"/>
              </a:rPr>
              <a:t>Input Features</a:t>
            </a:r>
            <a:r>
              <a:rPr lang="en-CA" dirty="0">
                <a:solidFill>
                  <a:srgbClr val="4D4D4D"/>
                </a:solidFill>
                <a:latin typeface="Lucida Grande"/>
              </a:rPr>
              <a:t> is used to obtain buffer </a:t>
            </a:r>
            <a:r>
              <a:rPr lang="en-CA" dirty="0" smtClean="0">
                <a:solidFill>
                  <a:srgbClr val="4D4D4D"/>
                </a:solidFill>
                <a:latin typeface="Lucida Grande"/>
              </a:rPr>
              <a:t>distances: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379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21</a:t>
            </a:fld>
            <a:endParaRPr lang="en-US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94" y="1203782"/>
            <a:ext cx="4000726" cy="44745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628" y="1526068"/>
            <a:ext cx="4419348" cy="4500840"/>
          </a:xfrm>
          <a:prstGeom prst="rect">
            <a:avLst/>
          </a:prstGeom>
        </p:spPr>
      </p:pic>
      <p:graphicFrame>
        <p:nvGraphicFramePr>
          <p:cNvPr id="7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57029688"/>
              </p:ext>
            </p:extLst>
          </p:nvPr>
        </p:nvGraphicFramePr>
        <p:xfrm>
          <a:off x="3751729" y="3924176"/>
          <a:ext cx="1358588" cy="190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" name="Image" r:id="rId5" imgW="5003175" imgH="7009524" progId="Photoshop.Image.7">
                  <p:embed/>
                </p:oleObj>
              </mc:Choice>
              <mc:Fallback>
                <p:oleObj name="Image" r:id="rId5" imgW="5003175" imgH="7009524" progId="Photoshop.Image.7">
                  <p:embed/>
                  <p:pic>
                    <p:nvPicPr>
                      <p:cNvPr id="7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1729" y="3924176"/>
                        <a:ext cx="1358588" cy="1903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695025"/>
              </p:ext>
            </p:extLst>
          </p:nvPr>
        </p:nvGraphicFramePr>
        <p:xfrm>
          <a:off x="9971101" y="3913122"/>
          <a:ext cx="1381186" cy="1914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1" name="Image" r:id="rId7" imgW="5028571" imgH="6971429" progId="Photoshop.Image.7">
                  <p:embed/>
                </p:oleObj>
              </mc:Choice>
              <mc:Fallback>
                <p:oleObj name="Image" r:id="rId7" imgW="5028571" imgH="6971429" progId="Photoshop.Image.7">
                  <p:embed/>
                  <p:pic>
                    <p:nvPicPr>
                      <p:cNvPr id="8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71101" y="3913122"/>
                        <a:ext cx="1381186" cy="19144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1454632" y="-357566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Buffer Polygons and Dissolve overlaps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228600"/>
            <a:ext cx="10058400" cy="962660"/>
          </a:xfrm>
        </p:spPr>
        <p:txBody>
          <a:bodyPr/>
          <a:lstStyle/>
          <a:p>
            <a:r>
              <a:rPr lang="en-US" dirty="0" smtClean="0"/>
              <a:t>Clip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22</a:t>
            </a:fld>
            <a:endParaRPr lang="en-US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3300" y="1191260"/>
            <a:ext cx="9423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2400" dirty="0">
                <a:solidFill>
                  <a:srgbClr val="333333"/>
                </a:solidFill>
                <a:latin typeface="proxima-nova"/>
              </a:rPr>
              <a:t>Often </a:t>
            </a:r>
            <a:r>
              <a:rPr lang="en-CA" sz="2400" dirty="0" smtClean="0">
                <a:solidFill>
                  <a:srgbClr val="333333"/>
                </a:solidFill>
                <a:latin typeface="proxima-nova"/>
              </a:rPr>
              <a:t>we </a:t>
            </a:r>
            <a:r>
              <a:rPr lang="en-CA" sz="2400" dirty="0">
                <a:solidFill>
                  <a:srgbClr val="333333"/>
                </a:solidFill>
                <a:latin typeface="proxima-nova"/>
              </a:rPr>
              <a:t>have access to a large master data set for your geographic region when the particular area that </a:t>
            </a:r>
            <a:r>
              <a:rPr lang="en-CA" sz="2400" dirty="0" smtClean="0">
                <a:solidFill>
                  <a:srgbClr val="333333"/>
                </a:solidFill>
                <a:latin typeface="proxima-nova"/>
              </a:rPr>
              <a:t>we are </a:t>
            </a:r>
            <a:r>
              <a:rPr lang="en-CA" sz="2400" dirty="0">
                <a:solidFill>
                  <a:srgbClr val="333333"/>
                </a:solidFill>
                <a:latin typeface="proxima-nova"/>
              </a:rPr>
              <a:t>interested in is just a small portion of that region. </a:t>
            </a:r>
            <a:endParaRPr lang="en-CA" sz="2400" dirty="0" smtClean="0">
              <a:solidFill>
                <a:srgbClr val="333333"/>
              </a:solidFill>
              <a:latin typeface="proxima-nova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CA" sz="2400" dirty="0">
              <a:solidFill>
                <a:srgbClr val="333333"/>
              </a:solidFill>
              <a:latin typeface="proxima-nova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2400" dirty="0" smtClean="0">
                <a:solidFill>
                  <a:srgbClr val="333333"/>
                </a:solidFill>
                <a:latin typeface="proxima-nova"/>
              </a:rPr>
              <a:t>When </a:t>
            </a:r>
            <a:r>
              <a:rPr lang="en-CA" sz="2400" dirty="0">
                <a:solidFill>
                  <a:srgbClr val="333333"/>
                </a:solidFill>
                <a:latin typeface="proxima-nova"/>
              </a:rPr>
              <a:t>you have a small study area, or are focusing on just a specific portion of a region, it's not really practical to bring in all of that </a:t>
            </a:r>
            <a:r>
              <a:rPr lang="en-CA" sz="2400" dirty="0">
                <a:solidFill>
                  <a:srgbClr val="000000"/>
                </a:solidFill>
                <a:latin typeface="proxima-nova"/>
              </a:rPr>
              <a:t>extra data that lies outside of </a:t>
            </a:r>
            <a:r>
              <a:rPr lang="en-CA" sz="2400" dirty="0" smtClean="0">
                <a:solidFill>
                  <a:srgbClr val="000000"/>
                </a:solidFill>
                <a:latin typeface="proxima-nova"/>
              </a:rPr>
              <a:t>our </a:t>
            </a:r>
            <a:r>
              <a:rPr lang="en-CA" sz="2400" dirty="0">
                <a:solidFill>
                  <a:srgbClr val="000000"/>
                </a:solidFill>
                <a:latin typeface="proxima-nova"/>
              </a:rPr>
              <a:t>area of interest.</a:t>
            </a:r>
            <a:r>
              <a:rPr lang="en-CA" sz="2400" dirty="0">
                <a:solidFill>
                  <a:srgbClr val="333333"/>
                </a:solidFill>
                <a:latin typeface="proxima-nova"/>
              </a:rPr>
              <a:t> That's where the Clipping tool comes in. </a:t>
            </a:r>
            <a:endParaRPr lang="en-CA" sz="2400" dirty="0" smtClean="0">
              <a:solidFill>
                <a:srgbClr val="333333"/>
              </a:solidFill>
              <a:latin typeface="proxima-nova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CA" sz="2400" dirty="0" smtClean="0">
              <a:solidFill>
                <a:srgbClr val="333333"/>
              </a:solidFill>
              <a:latin typeface="proxima-nova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2400" dirty="0" smtClean="0">
                <a:solidFill>
                  <a:srgbClr val="333333"/>
                </a:solidFill>
                <a:latin typeface="proxima-nova"/>
              </a:rPr>
              <a:t>By </a:t>
            </a:r>
            <a:r>
              <a:rPr lang="en-CA" sz="2400" dirty="0">
                <a:solidFill>
                  <a:srgbClr val="333333"/>
                </a:solidFill>
                <a:latin typeface="proxima-nova"/>
              </a:rPr>
              <a:t>making a copy of only the data that falls within the study area and get rid of all the stuff that's outside, </a:t>
            </a:r>
            <a:r>
              <a:rPr lang="en-CA" sz="2400" dirty="0" smtClean="0">
                <a:solidFill>
                  <a:srgbClr val="333333"/>
                </a:solidFill>
                <a:latin typeface="proxima-nova"/>
              </a:rPr>
              <a:t>we </a:t>
            </a:r>
            <a:r>
              <a:rPr lang="en-CA" sz="2400" dirty="0">
                <a:solidFill>
                  <a:srgbClr val="333333"/>
                </a:solidFill>
                <a:latin typeface="proxima-nova"/>
              </a:rPr>
              <a:t>can dramatically increase the efficiency of your map documents and make them render much more quickly.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47264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480" y="0"/>
            <a:ext cx="10058400" cy="1450757"/>
          </a:xfrm>
        </p:spPr>
        <p:txBody>
          <a:bodyPr/>
          <a:lstStyle/>
          <a:p>
            <a:r>
              <a:rPr lang="en-US" dirty="0" smtClean="0"/>
              <a:t>Clip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23</a:t>
            </a:fld>
            <a:endParaRPr lang="en-US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387018"/>
              </p:ext>
            </p:extLst>
          </p:nvPr>
        </p:nvGraphicFramePr>
        <p:xfrm>
          <a:off x="4191000" y="1519238"/>
          <a:ext cx="8001000" cy="4657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name="Image" r:id="rId3" imgW="6895238" imgH="4012698" progId="Photoshop.Image.7">
                  <p:embed/>
                </p:oleObj>
              </mc:Choice>
              <mc:Fallback>
                <p:oleObj name="Image" r:id="rId3" imgW="6895238" imgH="4012698" progId="Photoshop.Image.7">
                  <p:embed/>
                  <p:pic>
                    <p:nvPicPr>
                      <p:cNvPr id="6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519238"/>
                        <a:ext cx="8001000" cy="46572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35000" y="1813580"/>
            <a:ext cx="3073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dirty="0">
                <a:solidFill>
                  <a:srgbClr val="4D4D4D"/>
                </a:solidFill>
                <a:latin typeface="Lucida Grande"/>
              </a:rPr>
              <a:t>Use this tool to cut out a piece of one feature class using one or more of the features in another feature class as a cookie cutter. </a:t>
            </a:r>
            <a:endParaRPr lang="en-CA" dirty="0" smtClean="0">
              <a:solidFill>
                <a:srgbClr val="4D4D4D"/>
              </a:solidFill>
              <a:latin typeface="Lucida Grande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dirty="0" smtClean="0">
                <a:solidFill>
                  <a:srgbClr val="4D4D4D"/>
                </a:solidFill>
                <a:latin typeface="Lucida Grande"/>
              </a:rPr>
              <a:t>This </a:t>
            </a:r>
            <a:r>
              <a:rPr lang="en-CA" dirty="0">
                <a:solidFill>
                  <a:srgbClr val="4D4D4D"/>
                </a:solidFill>
                <a:latin typeface="Lucida Grande"/>
              </a:rPr>
              <a:t>is particularly useful for creating a new feature class—also referred to as study area or area of interest (AOI)—that contains a geographic subset of the features in another, larger feature class.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2362200" y="6459785"/>
            <a:ext cx="8293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http://pro.arcgis.com/en/pro-app/tool-reference/analysis/clip.htm</a:t>
            </a:r>
          </a:p>
        </p:txBody>
      </p:sp>
    </p:spTree>
    <p:extLst>
      <p:ext uri="{BB962C8B-B14F-4D97-AF65-F5344CB8AC3E}">
        <p14:creationId xmlns:p14="http://schemas.microsoft.com/office/powerpoint/2010/main" val="125373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480" y="0"/>
            <a:ext cx="10058400" cy="1450757"/>
          </a:xfrm>
        </p:spPr>
        <p:txBody>
          <a:bodyPr/>
          <a:lstStyle/>
          <a:p>
            <a:r>
              <a:rPr lang="en-US" dirty="0" smtClean="0"/>
              <a:t>Clip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24</a:t>
            </a:fld>
            <a:endParaRPr lang="en-US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2300" y="1450757"/>
            <a:ext cx="49784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2000" dirty="0" smtClean="0">
                <a:solidFill>
                  <a:srgbClr val="4D4D4D"/>
                </a:solidFill>
                <a:latin typeface="Lucida Grande"/>
              </a:rPr>
              <a:t>When </a:t>
            </a:r>
            <a:r>
              <a:rPr lang="en-CA" sz="2000" dirty="0">
                <a:solidFill>
                  <a:srgbClr val="4D4D4D"/>
                </a:solidFill>
                <a:latin typeface="Lucida Grande"/>
              </a:rPr>
              <a:t>the Input Features are polygons, the Clip Features must also be polygons</a:t>
            </a:r>
            <a:r>
              <a:rPr lang="en-CA" sz="2000" dirty="0" smtClean="0">
                <a:solidFill>
                  <a:srgbClr val="4D4D4D"/>
                </a:solidFill>
                <a:latin typeface="Lucida Grande"/>
              </a:rPr>
              <a:t>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2000" dirty="0">
                <a:solidFill>
                  <a:srgbClr val="4D4D4D"/>
                </a:solidFill>
                <a:latin typeface="Lucida Grande"/>
              </a:rPr>
              <a:t> </a:t>
            </a:r>
            <a:r>
              <a:rPr lang="en-CA" sz="2000" dirty="0" smtClean="0">
                <a:solidFill>
                  <a:srgbClr val="4D4D4D"/>
                </a:solidFill>
                <a:latin typeface="Lucida Grande"/>
              </a:rPr>
              <a:t>When </a:t>
            </a:r>
            <a:r>
              <a:rPr lang="en-CA" sz="2000" dirty="0">
                <a:solidFill>
                  <a:srgbClr val="4D4D4D"/>
                </a:solidFill>
                <a:latin typeface="Lucida Grande"/>
              </a:rPr>
              <a:t>the Input Features are lines, the Clip Features can be lines or polygons. </a:t>
            </a:r>
            <a:endParaRPr lang="en-CA" sz="2000" dirty="0" smtClean="0">
              <a:solidFill>
                <a:srgbClr val="4D4D4D"/>
              </a:solidFill>
              <a:latin typeface="Lucida Grande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2000" dirty="0" smtClean="0">
                <a:solidFill>
                  <a:srgbClr val="4D4D4D"/>
                </a:solidFill>
                <a:latin typeface="Lucida Grande"/>
              </a:rPr>
              <a:t>When </a:t>
            </a:r>
            <a:r>
              <a:rPr lang="en-CA" sz="2000" dirty="0">
                <a:solidFill>
                  <a:srgbClr val="4D4D4D"/>
                </a:solidFill>
                <a:latin typeface="Lucida Grande"/>
              </a:rPr>
              <a:t>clipping line features with line features, only the coincident lines or line segments are written to the </a:t>
            </a:r>
            <a:r>
              <a:rPr lang="en-CA" sz="2000" dirty="0" smtClean="0">
                <a:solidFill>
                  <a:srgbClr val="4D4D4D"/>
                </a:solidFill>
                <a:latin typeface="Lucida Grande"/>
              </a:rPr>
              <a:t>output</a:t>
            </a:r>
            <a:r>
              <a:rPr lang="en-CA" sz="2000" dirty="0">
                <a:solidFill>
                  <a:srgbClr val="4D4D4D"/>
                </a:solidFill>
                <a:latin typeface="Lucida Grande"/>
              </a:rPr>
              <a:t>.</a:t>
            </a:r>
            <a:endParaRPr lang="en-CA" sz="2000" dirty="0" smtClean="0">
              <a:solidFill>
                <a:srgbClr val="4D4D4D"/>
              </a:solidFill>
              <a:latin typeface="Lucida Grande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2000" dirty="0" smtClean="0">
                <a:solidFill>
                  <a:srgbClr val="4D4D4D"/>
                </a:solidFill>
                <a:latin typeface="Lucida Grande"/>
              </a:rPr>
              <a:t> When </a:t>
            </a:r>
            <a:r>
              <a:rPr lang="en-CA" sz="2000" dirty="0">
                <a:solidFill>
                  <a:srgbClr val="4D4D4D"/>
                </a:solidFill>
                <a:latin typeface="Lucida Grande"/>
              </a:rPr>
              <a:t>the Input Features are points, the Clip Features can be points, lines, or polygons. 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CA" dirty="0">
              <a:solidFill>
                <a:srgbClr val="4D4D4D"/>
              </a:solidFill>
              <a:latin typeface="Lucida Grand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6459785"/>
            <a:ext cx="8293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http://pro.arcgis.com/en/pro-app/tool-reference/analysis/clip.htm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560" y="811242"/>
            <a:ext cx="4857750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750" y="394284"/>
            <a:ext cx="4237408" cy="5201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560" y="3599161"/>
            <a:ext cx="5067300" cy="1990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8750" y="3124439"/>
            <a:ext cx="4364380" cy="47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6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36" y="-626289"/>
            <a:ext cx="10058400" cy="1450757"/>
          </a:xfrm>
        </p:spPr>
        <p:txBody>
          <a:bodyPr/>
          <a:lstStyle/>
          <a:p>
            <a:r>
              <a:rPr lang="en-US" dirty="0" smtClean="0"/>
              <a:t>Clip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25</a:t>
            </a:fld>
            <a:endParaRPr lang="en-US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6459785"/>
            <a:ext cx="8293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http://pro.arcgis.com/en/pro-app/tool-reference/analysis/clip.htm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91" y="1512227"/>
            <a:ext cx="3860843" cy="39954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772" y="2622334"/>
            <a:ext cx="3018645" cy="1934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7508360" y="2829043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=</a:t>
            </a:r>
            <a:endParaRPr lang="en-CA" sz="6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5615" y="2565222"/>
            <a:ext cx="3493819" cy="20490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485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/>
          <p:cNvSpPr>
            <a:spLocks noGrp="1"/>
          </p:cNvSpPr>
          <p:nvPr>
            <p:ph type="title"/>
          </p:nvPr>
        </p:nvSpPr>
        <p:spPr>
          <a:xfrm>
            <a:off x="240092" y="-226925"/>
            <a:ext cx="9601200" cy="1142385"/>
          </a:xfrm>
        </p:spPr>
        <p:txBody>
          <a:bodyPr/>
          <a:lstStyle/>
          <a:p>
            <a:r>
              <a:rPr lang="en-US" dirty="0" smtClean="0"/>
              <a:t>Union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17678" y="1343456"/>
            <a:ext cx="3606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2200" dirty="0" smtClean="0">
                <a:solidFill>
                  <a:srgbClr val="4D4D4D"/>
                </a:solidFill>
                <a:latin typeface="Lucida Grande"/>
              </a:rPr>
              <a:t>Union tool merge layers into one layer and keep the boundary lines on both layers.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CA" sz="2200" dirty="0">
              <a:solidFill>
                <a:srgbClr val="4D4D4D"/>
              </a:solidFill>
              <a:latin typeface="Lucida Grande"/>
            </a:endParaRPr>
          </a:p>
          <a:p>
            <a:pPr>
              <a:buClr>
                <a:schemeClr val="accent1"/>
              </a:buClr>
            </a:pPr>
            <a:endParaRPr lang="en-CA" sz="2200" dirty="0">
              <a:solidFill>
                <a:srgbClr val="4D4D4D"/>
              </a:solidFill>
              <a:latin typeface="Lucida Grande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83" y="4183206"/>
            <a:ext cx="4462543" cy="17187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158" y="296812"/>
            <a:ext cx="7463276" cy="3490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632" y="3001391"/>
            <a:ext cx="5036198" cy="29781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7220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428635"/>
            <a:ext cx="9601200" cy="1142385"/>
          </a:xfrm>
        </p:spPr>
        <p:txBody>
          <a:bodyPr/>
          <a:lstStyle/>
          <a:p>
            <a:r>
              <a:rPr lang="en-US" dirty="0" smtClean="0"/>
              <a:t>Intersect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27</a:t>
            </a:fld>
            <a:endParaRPr lang="en-US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4" name="Picture 59" descr="intersect_po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231" y="0"/>
            <a:ext cx="8317973" cy="307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713750"/>
            <a:ext cx="3606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2200" dirty="0" smtClean="0">
                <a:solidFill>
                  <a:srgbClr val="4D4D4D"/>
                </a:solidFill>
                <a:latin typeface="Lucida Grande"/>
              </a:rPr>
              <a:t>Intersect tool exclude the non-overlapping areas.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CA" sz="2200" dirty="0">
              <a:solidFill>
                <a:srgbClr val="4D4D4D"/>
              </a:solidFill>
              <a:latin typeface="Lucida Grande"/>
            </a:endParaRPr>
          </a:p>
          <a:p>
            <a:pPr>
              <a:buClr>
                <a:schemeClr val="accent1"/>
              </a:buClr>
            </a:pPr>
            <a:endParaRPr lang="en-CA" sz="2200" dirty="0">
              <a:solidFill>
                <a:srgbClr val="4D4D4D"/>
              </a:solidFill>
              <a:latin typeface="Lucida Grande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07" y="3500132"/>
            <a:ext cx="4579793" cy="23914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647" y="3111108"/>
            <a:ext cx="2655570" cy="3007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1514" y="3636668"/>
            <a:ext cx="3067050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716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035" y="1481802"/>
            <a:ext cx="3942322" cy="460043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428635"/>
            <a:ext cx="9601200" cy="1142385"/>
          </a:xfrm>
        </p:spPr>
        <p:txBody>
          <a:bodyPr/>
          <a:lstStyle/>
          <a:p>
            <a:r>
              <a:rPr lang="en-US" dirty="0" smtClean="0"/>
              <a:t>Difference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28</a:t>
            </a:fld>
            <a:endParaRPr lang="en-US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13750"/>
            <a:ext cx="3606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2200" dirty="0" smtClean="0">
                <a:solidFill>
                  <a:srgbClr val="4D4D4D"/>
                </a:solidFill>
                <a:latin typeface="Lucida Grande"/>
              </a:rPr>
              <a:t>Difference is the opposite of the intersect tool. It removes the overlapping areas.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CA" sz="2200" dirty="0">
              <a:solidFill>
                <a:srgbClr val="4D4D4D"/>
              </a:solidFill>
              <a:latin typeface="Lucida Grande"/>
            </a:endParaRPr>
          </a:p>
          <a:p>
            <a:pPr>
              <a:buClr>
                <a:schemeClr val="accent1"/>
              </a:buClr>
            </a:pPr>
            <a:endParaRPr lang="en-CA" sz="2200" dirty="0">
              <a:solidFill>
                <a:srgbClr val="4D4D4D"/>
              </a:solidFill>
              <a:latin typeface="Lucida Grand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25" t="14866"/>
          <a:stretch/>
        </p:blipFill>
        <p:spPr>
          <a:xfrm>
            <a:off x="266467" y="2507598"/>
            <a:ext cx="6880171" cy="3433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552" y="197187"/>
            <a:ext cx="4310063" cy="2059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361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3288"/>
          <a:stretch/>
        </p:blipFill>
        <p:spPr>
          <a:xfrm>
            <a:off x="8131269" y="1975244"/>
            <a:ext cx="2797673" cy="4484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94722"/>
            <a:ext cx="10058400" cy="6832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Split: Vector Layers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29</a:t>
            </a:fld>
            <a:endParaRPr lang="en-US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662" y="900732"/>
            <a:ext cx="379198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2200" dirty="0">
                <a:solidFill>
                  <a:srgbClr val="4D4D4D"/>
                </a:solidFill>
                <a:latin typeface="Lucida Grande"/>
              </a:rPr>
              <a:t>Clips portions of the input coverage into multiple </a:t>
            </a:r>
            <a:r>
              <a:rPr lang="en-CA" sz="2200" dirty="0" smtClean="0">
                <a:solidFill>
                  <a:srgbClr val="4D4D4D"/>
                </a:solidFill>
                <a:latin typeface="Lucida Grande"/>
              </a:rPr>
              <a:t>coverages</a:t>
            </a:r>
            <a:r>
              <a:rPr lang="en-CA" sz="2200" dirty="0">
                <a:solidFill>
                  <a:srgbClr val="4D4D4D"/>
                </a:solidFill>
                <a:latin typeface="Lucida Grande"/>
              </a:rPr>
              <a:t> </a:t>
            </a:r>
            <a:r>
              <a:rPr lang="en-CA" sz="2200" dirty="0" smtClean="0">
                <a:solidFill>
                  <a:srgbClr val="4D4D4D"/>
                </a:solidFill>
                <a:latin typeface="Lucida Grande"/>
              </a:rPr>
              <a:t>based on an attribute.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CA" sz="2200" dirty="0">
              <a:solidFill>
                <a:srgbClr val="4D4D4D"/>
              </a:solidFill>
              <a:latin typeface="Lucida Grande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2200" dirty="0">
                <a:solidFill>
                  <a:srgbClr val="4D4D4D"/>
                </a:solidFill>
                <a:latin typeface="Lucida Grande"/>
              </a:rPr>
              <a:t>Each new output coverage contains only those portions of the input coverage </a:t>
            </a:r>
            <a:r>
              <a:rPr lang="en-CA" sz="2200" dirty="0" smtClean="0">
                <a:solidFill>
                  <a:srgbClr val="4D4D4D"/>
                </a:solidFill>
                <a:latin typeface="Lucida Grande"/>
              </a:rPr>
              <a:t>features.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CA" sz="2200" dirty="0" smtClean="0">
              <a:solidFill>
                <a:srgbClr val="4D4D4D"/>
              </a:solidFill>
              <a:latin typeface="Lucida Grande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CA" sz="2200" dirty="0" smtClean="0">
                <a:solidFill>
                  <a:srgbClr val="4D4D4D"/>
                </a:solidFill>
                <a:latin typeface="Lucida Grande"/>
              </a:rPr>
              <a:t>The </a:t>
            </a:r>
            <a:r>
              <a:rPr lang="en-CA" sz="2200" dirty="0">
                <a:solidFill>
                  <a:srgbClr val="4D4D4D"/>
                </a:solidFill>
                <a:latin typeface="Lucida Grande"/>
              </a:rPr>
              <a:t>number of output coverages is determined by the number of unique values in </a:t>
            </a:r>
            <a:r>
              <a:rPr lang="en-CA" sz="2200" dirty="0" smtClean="0">
                <a:solidFill>
                  <a:srgbClr val="4D4D4D"/>
                </a:solidFill>
                <a:latin typeface="Lucida Grande"/>
              </a:rPr>
              <a:t>the attribute.</a:t>
            </a:r>
            <a:endParaRPr lang="en-CA" sz="2200" dirty="0">
              <a:solidFill>
                <a:srgbClr val="4D4D4D"/>
              </a:solidFill>
              <a:latin typeface="Lucida Grand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074" y="215678"/>
            <a:ext cx="5852390" cy="24012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36974"/>
          <a:stretch/>
        </p:blipFill>
        <p:spPr>
          <a:xfrm>
            <a:off x="4132581" y="2873750"/>
            <a:ext cx="3492882" cy="326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6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Link two things together</a:t>
            </a:r>
          </a:p>
          <a:p>
            <a:r>
              <a:rPr lang="en-US" sz="2400" dirty="0" smtClean="0"/>
              <a:t>Describe the associating between the two objects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3</a:t>
            </a:fld>
            <a:endParaRPr lang="en-US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2958306" y="3187700"/>
            <a:ext cx="6275387" cy="698500"/>
            <a:chOff x="1217" y="1585"/>
            <a:chExt cx="3953" cy="44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217" y="1604"/>
              <a:ext cx="964" cy="40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Students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4206" y="1603"/>
              <a:ext cx="964" cy="40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Programs</a:t>
              </a: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2726" y="1585"/>
              <a:ext cx="939" cy="440"/>
            </a:xfrm>
            <a:prstGeom prst="flowChartDecision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have</a:t>
              </a:r>
            </a:p>
          </p:txBody>
        </p:sp>
        <p:cxnSp>
          <p:nvCxnSpPr>
            <p:cNvPr id="10" name="AutoShape 7"/>
            <p:cNvCxnSpPr>
              <a:cxnSpLocks noChangeShapeType="1"/>
              <a:stCxn id="7" idx="3"/>
              <a:endCxn id="9" idx="1"/>
            </p:cNvCxnSpPr>
            <p:nvPr/>
          </p:nvCxnSpPr>
          <p:spPr bwMode="auto">
            <a:xfrm flipV="1">
              <a:off x="2181" y="1805"/>
              <a:ext cx="545" cy="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8"/>
            <p:cNvCxnSpPr>
              <a:cxnSpLocks noChangeShapeType="1"/>
              <a:stCxn id="9" idx="3"/>
              <a:endCxn id="8" idx="1"/>
            </p:cNvCxnSpPr>
            <p:nvPr/>
          </p:nvCxnSpPr>
          <p:spPr bwMode="auto">
            <a:xfrm>
              <a:off x="3665" y="1805"/>
              <a:ext cx="541" cy="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2958306" y="4400550"/>
            <a:ext cx="6275387" cy="698500"/>
            <a:chOff x="1217" y="1585"/>
            <a:chExt cx="3953" cy="440"/>
          </a:xfrm>
        </p:grpSpPr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1217" y="1604"/>
              <a:ext cx="964" cy="40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Students</a:t>
              </a: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4206" y="1603"/>
              <a:ext cx="964" cy="40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 smtClean="0"/>
                <a:t>classes</a:t>
              </a:r>
              <a:endParaRPr lang="en-US" altLang="en-US" sz="2400" dirty="0"/>
            </a:p>
          </p:txBody>
        </p:sp>
        <p:sp>
          <p:nvSpPr>
            <p:cNvPr id="15" name="AutoShape 6"/>
            <p:cNvSpPr>
              <a:spLocks noChangeArrowheads="1"/>
            </p:cNvSpPr>
            <p:nvPr/>
          </p:nvSpPr>
          <p:spPr bwMode="auto">
            <a:xfrm>
              <a:off x="2726" y="1585"/>
              <a:ext cx="939" cy="440"/>
            </a:xfrm>
            <a:prstGeom prst="flowChartDecision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 smtClean="0"/>
                <a:t>take</a:t>
              </a:r>
              <a:endParaRPr lang="en-US" altLang="en-US" sz="2400" dirty="0"/>
            </a:p>
          </p:txBody>
        </p:sp>
        <p:cxnSp>
          <p:nvCxnSpPr>
            <p:cNvPr id="16" name="AutoShape 7"/>
            <p:cNvCxnSpPr>
              <a:cxnSpLocks noChangeShapeType="1"/>
              <a:stCxn id="13" idx="3"/>
              <a:endCxn id="15" idx="1"/>
            </p:cNvCxnSpPr>
            <p:nvPr/>
          </p:nvCxnSpPr>
          <p:spPr bwMode="auto">
            <a:xfrm flipV="1">
              <a:off x="2181" y="1805"/>
              <a:ext cx="545" cy="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8"/>
            <p:cNvCxnSpPr>
              <a:cxnSpLocks noChangeShapeType="1"/>
              <a:stCxn id="15" idx="3"/>
              <a:endCxn id="14" idx="1"/>
            </p:cNvCxnSpPr>
            <p:nvPr/>
          </p:nvCxnSpPr>
          <p:spPr bwMode="auto">
            <a:xfrm>
              <a:off x="3665" y="1805"/>
              <a:ext cx="541" cy="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5370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929" y="1568334"/>
            <a:ext cx="4448071" cy="3131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94722"/>
            <a:ext cx="10058400" cy="6832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Split: Vector Layers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30</a:t>
            </a:fld>
            <a:endParaRPr lang="en-US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000" y="1133526"/>
            <a:ext cx="4200525" cy="4657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3288" t="20720"/>
          <a:stretch/>
        </p:blipFill>
        <p:spPr>
          <a:xfrm>
            <a:off x="218613" y="1435705"/>
            <a:ext cx="3721931" cy="472988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885126" y="3061483"/>
            <a:ext cx="858671" cy="964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647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31</a:t>
            </a:fld>
            <a:endParaRPr lang="en-US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650" y="187371"/>
            <a:ext cx="7559905" cy="604289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" y="94722"/>
            <a:ext cx="10058400" cy="6832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4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632" y="1654105"/>
            <a:ext cx="9601200" cy="38099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Defines the relationship between  the entities </a:t>
            </a:r>
          </a:p>
          <a:p>
            <a:r>
              <a:rPr lang="en-US" sz="2400" dirty="0" smtClean="0"/>
              <a:t>Four possible cases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4</a:t>
            </a:fld>
            <a:endParaRPr lang="en-US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2466181" y="2614613"/>
            <a:ext cx="7259638" cy="3532187"/>
            <a:chOff x="1959" y="2056"/>
            <a:chExt cx="3420" cy="1536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2364" y="2056"/>
              <a:ext cx="213" cy="1354"/>
            </a:xfrm>
            <a:custGeom>
              <a:avLst/>
              <a:gdLst>
                <a:gd name="T0" fmla="*/ 211 w 213"/>
                <a:gd name="T1" fmla="*/ 617 h 1354"/>
                <a:gd name="T2" fmla="*/ 208 w 213"/>
                <a:gd name="T3" fmla="*/ 501 h 1354"/>
                <a:gd name="T4" fmla="*/ 202 w 213"/>
                <a:gd name="T5" fmla="*/ 390 h 1354"/>
                <a:gd name="T6" fmla="*/ 193 w 213"/>
                <a:gd name="T7" fmla="*/ 288 h 1354"/>
                <a:gd name="T8" fmla="*/ 181 w 213"/>
                <a:gd name="T9" fmla="*/ 198 h 1354"/>
                <a:gd name="T10" fmla="*/ 167 w 213"/>
                <a:gd name="T11" fmla="*/ 122 h 1354"/>
                <a:gd name="T12" fmla="*/ 151 w 213"/>
                <a:gd name="T13" fmla="*/ 63 h 1354"/>
                <a:gd name="T14" fmla="*/ 133 w 213"/>
                <a:gd name="T15" fmla="*/ 22 h 1354"/>
                <a:gd name="T16" fmla="*/ 115 w 213"/>
                <a:gd name="T17" fmla="*/ 2 h 1354"/>
                <a:gd name="T18" fmla="*/ 97 w 213"/>
                <a:gd name="T19" fmla="*/ 2 h 1354"/>
                <a:gd name="T20" fmla="*/ 79 w 213"/>
                <a:gd name="T21" fmla="*/ 22 h 1354"/>
                <a:gd name="T22" fmla="*/ 61 w 213"/>
                <a:gd name="T23" fmla="*/ 63 h 1354"/>
                <a:gd name="T24" fmla="*/ 45 w 213"/>
                <a:gd name="T25" fmla="*/ 122 h 1354"/>
                <a:gd name="T26" fmla="*/ 31 w 213"/>
                <a:gd name="T27" fmla="*/ 198 h 1354"/>
                <a:gd name="T28" fmla="*/ 19 w 213"/>
                <a:gd name="T29" fmla="*/ 288 h 1354"/>
                <a:gd name="T30" fmla="*/ 10 w 213"/>
                <a:gd name="T31" fmla="*/ 390 h 1354"/>
                <a:gd name="T32" fmla="*/ 4 w 213"/>
                <a:gd name="T33" fmla="*/ 501 h 1354"/>
                <a:gd name="T34" fmla="*/ 1 w 213"/>
                <a:gd name="T35" fmla="*/ 617 h 1354"/>
                <a:gd name="T36" fmla="*/ 1 w 213"/>
                <a:gd name="T37" fmla="*/ 735 h 1354"/>
                <a:gd name="T38" fmla="*/ 4 w 213"/>
                <a:gd name="T39" fmla="*/ 851 h 1354"/>
                <a:gd name="T40" fmla="*/ 10 w 213"/>
                <a:gd name="T41" fmla="*/ 962 h 1354"/>
                <a:gd name="T42" fmla="*/ 19 w 213"/>
                <a:gd name="T43" fmla="*/ 1064 h 1354"/>
                <a:gd name="T44" fmla="*/ 31 w 213"/>
                <a:gd name="T45" fmla="*/ 1155 h 1354"/>
                <a:gd name="T46" fmla="*/ 45 w 213"/>
                <a:gd name="T47" fmla="*/ 1231 h 1354"/>
                <a:gd name="T48" fmla="*/ 61 w 213"/>
                <a:gd name="T49" fmla="*/ 1289 h 1354"/>
                <a:gd name="T50" fmla="*/ 79 w 213"/>
                <a:gd name="T51" fmla="*/ 1330 h 1354"/>
                <a:gd name="T52" fmla="*/ 97 w 213"/>
                <a:gd name="T53" fmla="*/ 1351 h 1354"/>
                <a:gd name="T54" fmla="*/ 115 w 213"/>
                <a:gd name="T55" fmla="*/ 1351 h 1354"/>
                <a:gd name="T56" fmla="*/ 133 w 213"/>
                <a:gd name="T57" fmla="*/ 1330 h 1354"/>
                <a:gd name="T58" fmla="*/ 151 w 213"/>
                <a:gd name="T59" fmla="*/ 1289 h 1354"/>
                <a:gd name="T60" fmla="*/ 167 w 213"/>
                <a:gd name="T61" fmla="*/ 1231 h 1354"/>
                <a:gd name="T62" fmla="*/ 181 w 213"/>
                <a:gd name="T63" fmla="*/ 1155 h 1354"/>
                <a:gd name="T64" fmla="*/ 193 w 213"/>
                <a:gd name="T65" fmla="*/ 1064 h 1354"/>
                <a:gd name="T66" fmla="*/ 202 w 213"/>
                <a:gd name="T67" fmla="*/ 962 h 1354"/>
                <a:gd name="T68" fmla="*/ 208 w 213"/>
                <a:gd name="T69" fmla="*/ 851 h 1354"/>
                <a:gd name="T70" fmla="*/ 211 w 213"/>
                <a:gd name="T71" fmla="*/ 735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6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1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7" y="10"/>
                  </a:lnTo>
                  <a:lnTo>
                    <a:pt x="79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6" y="445"/>
                  </a:lnTo>
                  <a:lnTo>
                    <a:pt x="4" y="501"/>
                  </a:lnTo>
                  <a:lnTo>
                    <a:pt x="2" y="559"/>
                  </a:lnTo>
                  <a:lnTo>
                    <a:pt x="1" y="617"/>
                  </a:lnTo>
                  <a:lnTo>
                    <a:pt x="0" y="677"/>
                  </a:lnTo>
                  <a:lnTo>
                    <a:pt x="1" y="735"/>
                  </a:lnTo>
                  <a:lnTo>
                    <a:pt x="2" y="794"/>
                  </a:lnTo>
                  <a:lnTo>
                    <a:pt x="4" y="851"/>
                  </a:lnTo>
                  <a:lnTo>
                    <a:pt x="6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9" y="1330"/>
                  </a:lnTo>
                  <a:lnTo>
                    <a:pt x="87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1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6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883" y="2061"/>
              <a:ext cx="213" cy="1354"/>
            </a:xfrm>
            <a:custGeom>
              <a:avLst/>
              <a:gdLst>
                <a:gd name="T0" fmla="*/ 211 w 213"/>
                <a:gd name="T1" fmla="*/ 617 h 1354"/>
                <a:gd name="T2" fmla="*/ 208 w 213"/>
                <a:gd name="T3" fmla="*/ 501 h 1354"/>
                <a:gd name="T4" fmla="*/ 202 w 213"/>
                <a:gd name="T5" fmla="*/ 390 h 1354"/>
                <a:gd name="T6" fmla="*/ 193 w 213"/>
                <a:gd name="T7" fmla="*/ 288 h 1354"/>
                <a:gd name="T8" fmla="*/ 181 w 213"/>
                <a:gd name="T9" fmla="*/ 198 h 1354"/>
                <a:gd name="T10" fmla="*/ 167 w 213"/>
                <a:gd name="T11" fmla="*/ 122 h 1354"/>
                <a:gd name="T12" fmla="*/ 151 w 213"/>
                <a:gd name="T13" fmla="*/ 63 h 1354"/>
                <a:gd name="T14" fmla="*/ 133 w 213"/>
                <a:gd name="T15" fmla="*/ 22 h 1354"/>
                <a:gd name="T16" fmla="*/ 115 w 213"/>
                <a:gd name="T17" fmla="*/ 2 h 1354"/>
                <a:gd name="T18" fmla="*/ 97 w 213"/>
                <a:gd name="T19" fmla="*/ 2 h 1354"/>
                <a:gd name="T20" fmla="*/ 79 w 213"/>
                <a:gd name="T21" fmla="*/ 22 h 1354"/>
                <a:gd name="T22" fmla="*/ 61 w 213"/>
                <a:gd name="T23" fmla="*/ 63 h 1354"/>
                <a:gd name="T24" fmla="*/ 46 w 213"/>
                <a:gd name="T25" fmla="*/ 122 h 1354"/>
                <a:gd name="T26" fmla="*/ 31 w 213"/>
                <a:gd name="T27" fmla="*/ 198 h 1354"/>
                <a:gd name="T28" fmla="*/ 20 w 213"/>
                <a:gd name="T29" fmla="*/ 288 h 1354"/>
                <a:gd name="T30" fmla="*/ 10 w 213"/>
                <a:gd name="T31" fmla="*/ 390 h 1354"/>
                <a:gd name="T32" fmla="*/ 4 w 213"/>
                <a:gd name="T33" fmla="*/ 501 h 1354"/>
                <a:gd name="T34" fmla="*/ 1 w 213"/>
                <a:gd name="T35" fmla="*/ 617 h 1354"/>
                <a:gd name="T36" fmla="*/ 1 w 213"/>
                <a:gd name="T37" fmla="*/ 735 h 1354"/>
                <a:gd name="T38" fmla="*/ 4 w 213"/>
                <a:gd name="T39" fmla="*/ 851 h 1354"/>
                <a:gd name="T40" fmla="*/ 10 w 213"/>
                <a:gd name="T41" fmla="*/ 962 h 1354"/>
                <a:gd name="T42" fmla="*/ 20 w 213"/>
                <a:gd name="T43" fmla="*/ 1064 h 1354"/>
                <a:gd name="T44" fmla="*/ 31 w 213"/>
                <a:gd name="T45" fmla="*/ 1155 h 1354"/>
                <a:gd name="T46" fmla="*/ 46 w 213"/>
                <a:gd name="T47" fmla="*/ 1231 h 1354"/>
                <a:gd name="T48" fmla="*/ 61 w 213"/>
                <a:gd name="T49" fmla="*/ 1289 h 1354"/>
                <a:gd name="T50" fmla="*/ 79 w 213"/>
                <a:gd name="T51" fmla="*/ 1330 h 1354"/>
                <a:gd name="T52" fmla="*/ 97 w 213"/>
                <a:gd name="T53" fmla="*/ 1351 h 1354"/>
                <a:gd name="T54" fmla="*/ 115 w 213"/>
                <a:gd name="T55" fmla="*/ 1351 h 1354"/>
                <a:gd name="T56" fmla="*/ 133 w 213"/>
                <a:gd name="T57" fmla="*/ 1330 h 1354"/>
                <a:gd name="T58" fmla="*/ 151 w 213"/>
                <a:gd name="T59" fmla="*/ 1289 h 1354"/>
                <a:gd name="T60" fmla="*/ 167 w 213"/>
                <a:gd name="T61" fmla="*/ 1231 h 1354"/>
                <a:gd name="T62" fmla="*/ 181 w 213"/>
                <a:gd name="T63" fmla="*/ 1155 h 1354"/>
                <a:gd name="T64" fmla="*/ 193 w 213"/>
                <a:gd name="T65" fmla="*/ 1064 h 1354"/>
                <a:gd name="T66" fmla="*/ 202 w 213"/>
                <a:gd name="T67" fmla="*/ 962 h 1354"/>
                <a:gd name="T68" fmla="*/ 208 w 213"/>
                <a:gd name="T69" fmla="*/ 851 h 1354"/>
                <a:gd name="T70" fmla="*/ 211 w 213"/>
                <a:gd name="T71" fmla="*/ 735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1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5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8" y="10"/>
                  </a:lnTo>
                  <a:lnTo>
                    <a:pt x="79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6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20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7" y="445"/>
                  </a:lnTo>
                  <a:lnTo>
                    <a:pt x="4" y="501"/>
                  </a:lnTo>
                  <a:lnTo>
                    <a:pt x="2" y="559"/>
                  </a:lnTo>
                  <a:lnTo>
                    <a:pt x="1" y="617"/>
                  </a:lnTo>
                  <a:lnTo>
                    <a:pt x="0" y="677"/>
                  </a:lnTo>
                  <a:lnTo>
                    <a:pt x="1" y="735"/>
                  </a:lnTo>
                  <a:lnTo>
                    <a:pt x="2" y="794"/>
                  </a:lnTo>
                  <a:lnTo>
                    <a:pt x="4" y="851"/>
                  </a:lnTo>
                  <a:lnTo>
                    <a:pt x="7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20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6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9" y="1330"/>
                  </a:lnTo>
                  <a:lnTo>
                    <a:pt x="88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5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1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298" y="2056"/>
              <a:ext cx="213" cy="1354"/>
            </a:xfrm>
            <a:custGeom>
              <a:avLst/>
              <a:gdLst>
                <a:gd name="T0" fmla="*/ 211 w 213"/>
                <a:gd name="T1" fmla="*/ 617 h 1354"/>
                <a:gd name="T2" fmla="*/ 208 w 213"/>
                <a:gd name="T3" fmla="*/ 501 h 1354"/>
                <a:gd name="T4" fmla="*/ 202 w 213"/>
                <a:gd name="T5" fmla="*/ 390 h 1354"/>
                <a:gd name="T6" fmla="*/ 193 w 213"/>
                <a:gd name="T7" fmla="*/ 288 h 1354"/>
                <a:gd name="T8" fmla="*/ 181 w 213"/>
                <a:gd name="T9" fmla="*/ 198 h 1354"/>
                <a:gd name="T10" fmla="*/ 167 w 213"/>
                <a:gd name="T11" fmla="*/ 122 h 1354"/>
                <a:gd name="T12" fmla="*/ 150 w 213"/>
                <a:gd name="T13" fmla="*/ 63 h 1354"/>
                <a:gd name="T14" fmla="*/ 133 w 213"/>
                <a:gd name="T15" fmla="*/ 22 h 1354"/>
                <a:gd name="T16" fmla="*/ 115 w 213"/>
                <a:gd name="T17" fmla="*/ 2 h 1354"/>
                <a:gd name="T18" fmla="*/ 97 w 213"/>
                <a:gd name="T19" fmla="*/ 2 h 1354"/>
                <a:gd name="T20" fmla="*/ 78 w 213"/>
                <a:gd name="T21" fmla="*/ 22 h 1354"/>
                <a:gd name="T22" fmla="*/ 61 w 213"/>
                <a:gd name="T23" fmla="*/ 63 h 1354"/>
                <a:gd name="T24" fmla="*/ 45 w 213"/>
                <a:gd name="T25" fmla="*/ 122 h 1354"/>
                <a:gd name="T26" fmla="*/ 31 w 213"/>
                <a:gd name="T27" fmla="*/ 198 h 1354"/>
                <a:gd name="T28" fmla="*/ 19 w 213"/>
                <a:gd name="T29" fmla="*/ 288 h 1354"/>
                <a:gd name="T30" fmla="*/ 10 w 213"/>
                <a:gd name="T31" fmla="*/ 390 h 1354"/>
                <a:gd name="T32" fmla="*/ 3 w 213"/>
                <a:gd name="T33" fmla="*/ 501 h 1354"/>
                <a:gd name="T34" fmla="*/ 0 w 213"/>
                <a:gd name="T35" fmla="*/ 617 h 1354"/>
                <a:gd name="T36" fmla="*/ 0 w 213"/>
                <a:gd name="T37" fmla="*/ 735 h 1354"/>
                <a:gd name="T38" fmla="*/ 3 w 213"/>
                <a:gd name="T39" fmla="*/ 851 h 1354"/>
                <a:gd name="T40" fmla="*/ 10 w 213"/>
                <a:gd name="T41" fmla="*/ 962 h 1354"/>
                <a:gd name="T42" fmla="*/ 19 w 213"/>
                <a:gd name="T43" fmla="*/ 1064 h 1354"/>
                <a:gd name="T44" fmla="*/ 31 w 213"/>
                <a:gd name="T45" fmla="*/ 1155 h 1354"/>
                <a:gd name="T46" fmla="*/ 45 w 213"/>
                <a:gd name="T47" fmla="*/ 1231 h 1354"/>
                <a:gd name="T48" fmla="*/ 61 w 213"/>
                <a:gd name="T49" fmla="*/ 1289 h 1354"/>
                <a:gd name="T50" fmla="*/ 78 w 213"/>
                <a:gd name="T51" fmla="*/ 1330 h 1354"/>
                <a:gd name="T52" fmla="*/ 97 w 213"/>
                <a:gd name="T53" fmla="*/ 1351 h 1354"/>
                <a:gd name="T54" fmla="*/ 115 w 213"/>
                <a:gd name="T55" fmla="*/ 1351 h 1354"/>
                <a:gd name="T56" fmla="*/ 133 w 213"/>
                <a:gd name="T57" fmla="*/ 1330 h 1354"/>
                <a:gd name="T58" fmla="*/ 150 w 213"/>
                <a:gd name="T59" fmla="*/ 1289 h 1354"/>
                <a:gd name="T60" fmla="*/ 167 w 213"/>
                <a:gd name="T61" fmla="*/ 1231 h 1354"/>
                <a:gd name="T62" fmla="*/ 181 w 213"/>
                <a:gd name="T63" fmla="*/ 1155 h 1354"/>
                <a:gd name="T64" fmla="*/ 193 w 213"/>
                <a:gd name="T65" fmla="*/ 1064 h 1354"/>
                <a:gd name="T66" fmla="*/ 202 w 213"/>
                <a:gd name="T67" fmla="*/ 962 h 1354"/>
                <a:gd name="T68" fmla="*/ 208 w 213"/>
                <a:gd name="T69" fmla="*/ 851 h 1354"/>
                <a:gd name="T70" fmla="*/ 211 w 213"/>
                <a:gd name="T71" fmla="*/ 735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0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7" y="10"/>
                  </a:lnTo>
                  <a:lnTo>
                    <a:pt x="78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6" y="445"/>
                  </a:lnTo>
                  <a:lnTo>
                    <a:pt x="3" y="501"/>
                  </a:lnTo>
                  <a:lnTo>
                    <a:pt x="1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1" y="794"/>
                  </a:lnTo>
                  <a:lnTo>
                    <a:pt x="3" y="851"/>
                  </a:lnTo>
                  <a:lnTo>
                    <a:pt x="6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8" y="1330"/>
                  </a:lnTo>
                  <a:lnTo>
                    <a:pt x="87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0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827" y="2056"/>
              <a:ext cx="213" cy="1354"/>
            </a:xfrm>
            <a:custGeom>
              <a:avLst/>
              <a:gdLst>
                <a:gd name="T0" fmla="*/ 211 w 213"/>
                <a:gd name="T1" fmla="*/ 617 h 1354"/>
                <a:gd name="T2" fmla="*/ 208 w 213"/>
                <a:gd name="T3" fmla="*/ 501 h 1354"/>
                <a:gd name="T4" fmla="*/ 202 w 213"/>
                <a:gd name="T5" fmla="*/ 390 h 1354"/>
                <a:gd name="T6" fmla="*/ 193 w 213"/>
                <a:gd name="T7" fmla="*/ 288 h 1354"/>
                <a:gd name="T8" fmla="*/ 181 w 213"/>
                <a:gd name="T9" fmla="*/ 198 h 1354"/>
                <a:gd name="T10" fmla="*/ 167 w 213"/>
                <a:gd name="T11" fmla="*/ 122 h 1354"/>
                <a:gd name="T12" fmla="*/ 151 w 213"/>
                <a:gd name="T13" fmla="*/ 63 h 1354"/>
                <a:gd name="T14" fmla="*/ 133 w 213"/>
                <a:gd name="T15" fmla="*/ 22 h 1354"/>
                <a:gd name="T16" fmla="*/ 115 w 213"/>
                <a:gd name="T17" fmla="*/ 2 h 1354"/>
                <a:gd name="T18" fmla="*/ 97 w 213"/>
                <a:gd name="T19" fmla="*/ 2 h 1354"/>
                <a:gd name="T20" fmla="*/ 79 w 213"/>
                <a:gd name="T21" fmla="*/ 22 h 1354"/>
                <a:gd name="T22" fmla="*/ 61 w 213"/>
                <a:gd name="T23" fmla="*/ 63 h 1354"/>
                <a:gd name="T24" fmla="*/ 46 w 213"/>
                <a:gd name="T25" fmla="*/ 122 h 1354"/>
                <a:gd name="T26" fmla="*/ 31 w 213"/>
                <a:gd name="T27" fmla="*/ 198 h 1354"/>
                <a:gd name="T28" fmla="*/ 20 w 213"/>
                <a:gd name="T29" fmla="*/ 288 h 1354"/>
                <a:gd name="T30" fmla="*/ 10 w 213"/>
                <a:gd name="T31" fmla="*/ 390 h 1354"/>
                <a:gd name="T32" fmla="*/ 4 w 213"/>
                <a:gd name="T33" fmla="*/ 501 h 1354"/>
                <a:gd name="T34" fmla="*/ 0 w 213"/>
                <a:gd name="T35" fmla="*/ 617 h 1354"/>
                <a:gd name="T36" fmla="*/ 0 w 213"/>
                <a:gd name="T37" fmla="*/ 735 h 1354"/>
                <a:gd name="T38" fmla="*/ 4 w 213"/>
                <a:gd name="T39" fmla="*/ 851 h 1354"/>
                <a:gd name="T40" fmla="*/ 10 w 213"/>
                <a:gd name="T41" fmla="*/ 962 h 1354"/>
                <a:gd name="T42" fmla="*/ 20 w 213"/>
                <a:gd name="T43" fmla="*/ 1064 h 1354"/>
                <a:gd name="T44" fmla="*/ 31 w 213"/>
                <a:gd name="T45" fmla="*/ 1155 h 1354"/>
                <a:gd name="T46" fmla="*/ 46 w 213"/>
                <a:gd name="T47" fmla="*/ 1231 h 1354"/>
                <a:gd name="T48" fmla="*/ 61 w 213"/>
                <a:gd name="T49" fmla="*/ 1289 h 1354"/>
                <a:gd name="T50" fmla="*/ 79 w 213"/>
                <a:gd name="T51" fmla="*/ 1330 h 1354"/>
                <a:gd name="T52" fmla="*/ 97 w 213"/>
                <a:gd name="T53" fmla="*/ 1351 h 1354"/>
                <a:gd name="T54" fmla="*/ 115 w 213"/>
                <a:gd name="T55" fmla="*/ 1351 h 1354"/>
                <a:gd name="T56" fmla="*/ 133 w 213"/>
                <a:gd name="T57" fmla="*/ 1330 h 1354"/>
                <a:gd name="T58" fmla="*/ 151 w 213"/>
                <a:gd name="T59" fmla="*/ 1289 h 1354"/>
                <a:gd name="T60" fmla="*/ 167 w 213"/>
                <a:gd name="T61" fmla="*/ 1231 h 1354"/>
                <a:gd name="T62" fmla="*/ 181 w 213"/>
                <a:gd name="T63" fmla="*/ 1155 h 1354"/>
                <a:gd name="T64" fmla="*/ 193 w 213"/>
                <a:gd name="T65" fmla="*/ 1064 h 1354"/>
                <a:gd name="T66" fmla="*/ 202 w 213"/>
                <a:gd name="T67" fmla="*/ 962 h 1354"/>
                <a:gd name="T68" fmla="*/ 208 w 213"/>
                <a:gd name="T69" fmla="*/ 851 h 1354"/>
                <a:gd name="T70" fmla="*/ 211 w 213"/>
                <a:gd name="T71" fmla="*/ 735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1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8" y="10"/>
                  </a:lnTo>
                  <a:lnTo>
                    <a:pt x="79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6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20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7" y="445"/>
                  </a:lnTo>
                  <a:lnTo>
                    <a:pt x="4" y="501"/>
                  </a:lnTo>
                  <a:lnTo>
                    <a:pt x="2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2" y="794"/>
                  </a:lnTo>
                  <a:lnTo>
                    <a:pt x="4" y="851"/>
                  </a:lnTo>
                  <a:lnTo>
                    <a:pt x="7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20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6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9" y="1330"/>
                  </a:lnTo>
                  <a:lnTo>
                    <a:pt x="88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1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237" y="2066"/>
              <a:ext cx="213" cy="1354"/>
            </a:xfrm>
            <a:custGeom>
              <a:avLst/>
              <a:gdLst>
                <a:gd name="T0" fmla="*/ 211 w 213"/>
                <a:gd name="T1" fmla="*/ 617 h 1354"/>
                <a:gd name="T2" fmla="*/ 208 w 213"/>
                <a:gd name="T3" fmla="*/ 501 h 1354"/>
                <a:gd name="T4" fmla="*/ 202 w 213"/>
                <a:gd name="T5" fmla="*/ 390 h 1354"/>
                <a:gd name="T6" fmla="*/ 193 w 213"/>
                <a:gd name="T7" fmla="*/ 288 h 1354"/>
                <a:gd name="T8" fmla="*/ 181 w 213"/>
                <a:gd name="T9" fmla="*/ 198 h 1354"/>
                <a:gd name="T10" fmla="*/ 167 w 213"/>
                <a:gd name="T11" fmla="*/ 122 h 1354"/>
                <a:gd name="T12" fmla="*/ 150 w 213"/>
                <a:gd name="T13" fmla="*/ 63 h 1354"/>
                <a:gd name="T14" fmla="*/ 133 w 213"/>
                <a:gd name="T15" fmla="*/ 22 h 1354"/>
                <a:gd name="T16" fmla="*/ 115 w 213"/>
                <a:gd name="T17" fmla="*/ 2 h 1354"/>
                <a:gd name="T18" fmla="*/ 96 w 213"/>
                <a:gd name="T19" fmla="*/ 2 h 1354"/>
                <a:gd name="T20" fmla="*/ 78 w 213"/>
                <a:gd name="T21" fmla="*/ 22 h 1354"/>
                <a:gd name="T22" fmla="*/ 61 w 213"/>
                <a:gd name="T23" fmla="*/ 63 h 1354"/>
                <a:gd name="T24" fmla="*/ 45 w 213"/>
                <a:gd name="T25" fmla="*/ 122 h 1354"/>
                <a:gd name="T26" fmla="*/ 31 w 213"/>
                <a:gd name="T27" fmla="*/ 198 h 1354"/>
                <a:gd name="T28" fmla="*/ 19 w 213"/>
                <a:gd name="T29" fmla="*/ 288 h 1354"/>
                <a:gd name="T30" fmla="*/ 10 w 213"/>
                <a:gd name="T31" fmla="*/ 390 h 1354"/>
                <a:gd name="T32" fmla="*/ 3 w 213"/>
                <a:gd name="T33" fmla="*/ 501 h 1354"/>
                <a:gd name="T34" fmla="*/ 0 w 213"/>
                <a:gd name="T35" fmla="*/ 617 h 1354"/>
                <a:gd name="T36" fmla="*/ 0 w 213"/>
                <a:gd name="T37" fmla="*/ 735 h 1354"/>
                <a:gd name="T38" fmla="*/ 3 w 213"/>
                <a:gd name="T39" fmla="*/ 851 h 1354"/>
                <a:gd name="T40" fmla="*/ 10 w 213"/>
                <a:gd name="T41" fmla="*/ 962 h 1354"/>
                <a:gd name="T42" fmla="*/ 19 w 213"/>
                <a:gd name="T43" fmla="*/ 1064 h 1354"/>
                <a:gd name="T44" fmla="*/ 31 w 213"/>
                <a:gd name="T45" fmla="*/ 1155 h 1354"/>
                <a:gd name="T46" fmla="*/ 45 w 213"/>
                <a:gd name="T47" fmla="*/ 1231 h 1354"/>
                <a:gd name="T48" fmla="*/ 61 w 213"/>
                <a:gd name="T49" fmla="*/ 1289 h 1354"/>
                <a:gd name="T50" fmla="*/ 78 w 213"/>
                <a:gd name="T51" fmla="*/ 1330 h 1354"/>
                <a:gd name="T52" fmla="*/ 96 w 213"/>
                <a:gd name="T53" fmla="*/ 1351 h 1354"/>
                <a:gd name="T54" fmla="*/ 115 w 213"/>
                <a:gd name="T55" fmla="*/ 1351 h 1354"/>
                <a:gd name="T56" fmla="*/ 133 w 213"/>
                <a:gd name="T57" fmla="*/ 1330 h 1354"/>
                <a:gd name="T58" fmla="*/ 150 w 213"/>
                <a:gd name="T59" fmla="*/ 1289 h 1354"/>
                <a:gd name="T60" fmla="*/ 167 w 213"/>
                <a:gd name="T61" fmla="*/ 1231 h 1354"/>
                <a:gd name="T62" fmla="*/ 181 w 213"/>
                <a:gd name="T63" fmla="*/ 1155 h 1354"/>
                <a:gd name="T64" fmla="*/ 193 w 213"/>
                <a:gd name="T65" fmla="*/ 1064 h 1354"/>
                <a:gd name="T66" fmla="*/ 202 w 213"/>
                <a:gd name="T67" fmla="*/ 962 h 1354"/>
                <a:gd name="T68" fmla="*/ 208 w 213"/>
                <a:gd name="T69" fmla="*/ 851 h 1354"/>
                <a:gd name="T70" fmla="*/ 211 w 213"/>
                <a:gd name="T71" fmla="*/ 735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7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0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6" y="2"/>
                  </a:lnTo>
                  <a:lnTo>
                    <a:pt x="87" y="10"/>
                  </a:lnTo>
                  <a:lnTo>
                    <a:pt x="78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4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6" y="445"/>
                  </a:lnTo>
                  <a:lnTo>
                    <a:pt x="3" y="501"/>
                  </a:lnTo>
                  <a:lnTo>
                    <a:pt x="1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1" y="794"/>
                  </a:lnTo>
                  <a:lnTo>
                    <a:pt x="3" y="851"/>
                  </a:lnTo>
                  <a:lnTo>
                    <a:pt x="6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4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8" y="1330"/>
                  </a:lnTo>
                  <a:lnTo>
                    <a:pt x="87" y="1343"/>
                  </a:lnTo>
                  <a:lnTo>
                    <a:pt x="96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0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7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959" y="2061"/>
              <a:ext cx="213" cy="1354"/>
            </a:xfrm>
            <a:custGeom>
              <a:avLst/>
              <a:gdLst>
                <a:gd name="T0" fmla="*/ 211 w 213"/>
                <a:gd name="T1" fmla="*/ 617 h 1354"/>
                <a:gd name="T2" fmla="*/ 209 w 213"/>
                <a:gd name="T3" fmla="*/ 501 h 1354"/>
                <a:gd name="T4" fmla="*/ 202 w 213"/>
                <a:gd name="T5" fmla="*/ 390 h 1354"/>
                <a:gd name="T6" fmla="*/ 193 w 213"/>
                <a:gd name="T7" fmla="*/ 288 h 1354"/>
                <a:gd name="T8" fmla="*/ 181 w 213"/>
                <a:gd name="T9" fmla="*/ 198 h 1354"/>
                <a:gd name="T10" fmla="*/ 167 w 213"/>
                <a:gd name="T11" fmla="*/ 122 h 1354"/>
                <a:gd name="T12" fmla="*/ 151 w 213"/>
                <a:gd name="T13" fmla="*/ 63 h 1354"/>
                <a:gd name="T14" fmla="*/ 134 w 213"/>
                <a:gd name="T15" fmla="*/ 22 h 1354"/>
                <a:gd name="T16" fmla="*/ 115 w 213"/>
                <a:gd name="T17" fmla="*/ 2 h 1354"/>
                <a:gd name="T18" fmla="*/ 97 w 213"/>
                <a:gd name="T19" fmla="*/ 2 h 1354"/>
                <a:gd name="T20" fmla="*/ 79 w 213"/>
                <a:gd name="T21" fmla="*/ 22 h 1354"/>
                <a:gd name="T22" fmla="*/ 61 w 213"/>
                <a:gd name="T23" fmla="*/ 63 h 1354"/>
                <a:gd name="T24" fmla="*/ 46 w 213"/>
                <a:gd name="T25" fmla="*/ 122 h 1354"/>
                <a:gd name="T26" fmla="*/ 32 w 213"/>
                <a:gd name="T27" fmla="*/ 198 h 1354"/>
                <a:gd name="T28" fmla="*/ 20 w 213"/>
                <a:gd name="T29" fmla="*/ 288 h 1354"/>
                <a:gd name="T30" fmla="*/ 10 w 213"/>
                <a:gd name="T31" fmla="*/ 390 h 1354"/>
                <a:gd name="T32" fmla="*/ 4 w 213"/>
                <a:gd name="T33" fmla="*/ 501 h 1354"/>
                <a:gd name="T34" fmla="*/ 1 w 213"/>
                <a:gd name="T35" fmla="*/ 617 h 1354"/>
                <a:gd name="T36" fmla="*/ 1 w 213"/>
                <a:gd name="T37" fmla="*/ 735 h 1354"/>
                <a:gd name="T38" fmla="*/ 4 w 213"/>
                <a:gd name="T39" fmla="*/ 851 h 1354"/>
                <a:gd name="T40" fmla="*/ 10 w 213"/>
                <a:gd name="T41" fmla="*/ 962 h 1354"/>
                <a:gd name="T42" fmla="*/ 20 w 213"/>
                <a:gd name="T43" fmla="*/ 1064 h 1354"/>
                <a:gd name="T44" fmla="*/ 32 w 213"/>
                <a:gd name="T45" fmla="*/ 1155 h 1354"/>
                <a:gd name="T46" fmla="*/ 46 w 213"/>
                <a:gd name="T47" fmla="*/ 1231 h 1354"/>
                <a:gd name="T48" fmla="*/ 61 w 213"/>
                <a:gd name="T49" fmla="*/ 1289 h 1354"/>
                <a:gd name="T50" fmla="*/ 79 w 213"/>
                <a:gd name="T51" fmla="*/ 1330 h 1354"/>
                <a:gd name="T52" fmla="*/ 97 w 213"/>
                <a:gd name="T53" fmla="*/ 1351 h 1354"/>
                <a:gd name="T54" fmla="*/ 115 w 213"/>
                <a:gd name="T55" fmla="*/ 1351 h 1354"/>
                <a:gd name="T56" fmla="*/ 134 w 213"/>
                <a:gd name="T57" fmla="*/ 1330 h 1354"/>
                <a:gd name="T58" fmla="*/ 151 w 213"/>
                <a:gd name="T59" fmla="*/ 1289 h 1354"/>
                <a:gd name="T60" fmla="*/ 167 w 213"/>
                <a:gd name="T61" fmla="*/ 1231 h 1354"/>
                <a:gd name="T62" fmla="*/ 181 w 213"/>
                <a:gd name="T63" fmla="*/ 1155 h 1354"/>
                <a:gd name="T64" fmla="*/ 193 w 213"/>
                <a:gd name="T65" fmla="*/ 1064 h 1354"/>
                <a:gd name="T66" fmla="*/ 202 w 213"/>
                <a:gd name="T67" fmla="*/ 962 h 1354"/>
                <a:gd name="T68" fmla="*/ 209 w 213"/>
                <a:gd name="T69" fmla="*/ 851 h 1354"/>
                <a:gd name="T70" fmla="*/ 211 w 213"/>
                <a:gd name="T71" fmla="*/ 735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9" y="501"/>
                  </a:lnTo>
                  <a:lnTo>
                    <a:pt x="206" y="445"/>
                  </a:lnTo>
                  <a:lnTo>
                    <a:pt x="202" y="390"/>
                  </a:lnTo>
                  <a:lnTo>
                    <a:pt x="198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1" y="63"/>
                  </a:lnTo>
                  <a:lnTo>
                    <a:pt x="142" y="40"/>
                  </a:lnTo>
                  <a:lnTo>
                    <a:pt x="134" y="22"/>
                  </a:lnTo>
                  <a:lnTo>
                    <a:pt x="125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8" y="10"/>
                  </a:lnTo>
                  <a:lnTo>
                    <a:pt x="79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6" y="122"/>
                  </a:lnTo>
                  <a:lnTo>
                    <a:pt x="38" y="158"/>
                  </a:lnTo>
                  <a:lnTo>
                    <a:pt x="32" y="198"/>
                  </a:lnTo>
                  <a:lnTo>
                    <a:pt x="25" y="241"/>
                  </a:lnTo>
                  <a:lnTo>
                    <a:pt x="20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7" y="445"/>
                  </a:lnTo>
                  <a:lnTo>
                    <a:pt x="4" y="501"/>
                  </a:lnTo>
                  <a:lnTo>
                    <a:pt x="2" y="559"/>
                  </a:lnTo>
                  <a:lnTo>
                    <a:pt x="1" y="617"/>
                  </a:lnTo>
                  <a:lnTo>
                    <a:pt x="0" y="677"/>
                  </a:lnTo>
                  <a:lnTo>
                    <a:pt x="1" y="735"/>
                  </a:lnTo>
                  <a:lnTo>
                    <a:pt x="2" y="794"/>
                  </a:lnTo>
                  <a:lnTo>
                    <a:pt x="4" y="851"/>
                  </a:lnTo>
                  <a:lnTo>
                    <a:pt x="7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20" y="1064"/>
                  </a:lnTo>
                  <a:lnTo>
                    <a:pt x="25" y="1112"/>
                  </a:lnTo>
                  <a:lnTo>
                    <a:pt x="32" y="1155"/>
                  </a:lnTo>
                  <a:lnTo>
                    <a:pt x="38" y="1195"/>
                  </a:lnTo>
                  <a:lnTo>
                    <a:pt x="46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9" y="1330"/>
                  </a:lnTo>
                  <a:lnTo>
                    <a:pt x="88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5" y="1343"/>
                  </a:lnTo>
                  <a:lnTo>
                    <a:pt x="134" y="1330"/>
                  </a:lnTo>
                  <a:lnTo>
                    <a:pt x="142" y="1312"/>
                  </a:lnTo>
                  <a:lnTo>
                    <a:pt x="151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8" y="1015"/>
                  </a:lnTo>
                  <a:lnTo>
                    <a:pt x="202" y="962"/>
                  </a:lnTo>
                  <a:lnTo>
                    <a:pt x="206" y="908"/>
                  </a:lnTo>
                  <a:lnTo>
                    <a:pt x="209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625" y="3447"/>
              <a:ext cx="72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chemeClr val="folHlink"/>
                  </a:solidFill>
                  <a:latin typeface="Arial" panose="020B0604020202020204" pitchFamily="34" charset="0"/>
                </a:rPr>
                <a:t>Many-to-Many</a:t>
              </a: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61" y="2056"/>
              <a:ext cx="213" cy="1354"/>
            </a:xfrm>
            <a:custGeom>
              <a:avLst/>
              <a:gdLst>
                <a:gd name="T0" fmla="*/ 211 w 213"/>
                <a:gd name="T1" fmla="*/ 617 h 1354"/>
                <a:gd name="T2" fmla="*/ 208 w 213"/>
                <a:gd name="T3" fmla="*/ 501 h 1354"/>
                <a:gd name="T4" fmla="*/ 202 w 213"/>
                <a:gd name="T5" fmla="*/ 390 h 1354"/>
                <a:gd name="T6" fmla="*/ 193 w 213"/>
                <a:gd name="T7" fmla="*/ 288 h 1354"/>
                <a:gd name="T8" fmla="*/ 181 w 213"/>
                <a:gd name="T9" fmla="*/ 198 h 1354"/>
                <a:gd name="T10" fmla="*/ 167 w 213"/>
                <a:gd name="T11" fmla="*/ 122 h 1354"/>
                <a:gd name="T12" fmla="*/ 151 w 213"/>
                <a:gd name="T13" fmla="*/ 63 h 1354"/>
                <a:gd name="T14" fmla="*/ 133 w 213"/>
                <a:gd name="T15" fmla="*/ 22 h 1354"/>
                <a:gd name="T16" fmla="*/ 115 w 213"/>
                <a:gd name="T17" fmla="*/ 2 h 1354"/>
                <a:gd name="T18" fmla="*/ 97 w 213"/>
                <a:gd name="T19" fmla="*/ 2 h 1354"/>
                <a:gd name="T20" fmla="*/ 79 w 213"/>
                <a:gd name="T21" fmla="*/ 22 h 1354"/>
                <a:gd name="T22" fmla="*/ 61 w 213"/>
                <a:gd name="T23" fmla="*/ 63 h 1354"/>
                <a:gd name="T24" fmla="*/ 45 w 213"/>
                <a:gd name="T25" fmla="*/ 122 h 1354"/>
                <a:gd name="T26" fmla="*/ 31 w 213"/>
                <a:gd name="T27" fmla="*/ 198 h 1354"/>
                <a:gd name="T28" fmla="*/ 19 w 213"/>
                <a:gd name="T29" fmla="*/ 288 h 1354"/>
                <a:gd name="T30" fmla="*/ 10 w 213"/>
                <a:gd name="T31" fmla="*/ 390 h 1354"/>
                <a:gd name="T32" fmla="*/ 4 w 213"/>
                <a:gd name="T33" fmla="*/ 501 h 1354"/>
                <a:gd name="T34" fmla="*/ 0 w 213"/>
                <a:gd name="T35" fmla="*/ 617 h 1354"/>
                <a:gd name="T36" fmla="*/ 0 w 213"/>
                <a:gd name="T37" fmla="*/ 735 h 1354"/>
                <a:gd name="T38" fmla="*/ 4 w 213"/>
                <a:gd name="T39" fmla="*/ 851 h 1354"/>
                <a:gd name="T40" fmla="*/ 10 w 213"/>
                <a:gd name="T41" fmla="*/ 962 h 1354"/>
                <a:gd name="T42" fmla="*/ 19 w 213"/>
                <a:gd name="T43" fmla="*/ 1064 h 1354"/>
                <a:gd name="T44" fmla="*/ 31 w 213"/>
                <a:gd name="T45" fmla="*/ 1155 h 1354"/>
                <a:gd name="T46" fmla="*/ 45 w 213"/>
                <a:gd name="T47" fmla="*/ 1231 h 1354"/>
                <a:gd name="T48" fmla="*/ 61 w 213"/>
                <a:gd name="T49" fmla="*/ 1289 h 1354"/>
                <a:gd name="T50" fmla="*/ 79 w 213"/>
                <a:gd name="T51" fmla="*/ 1330 h 1354"/>
                <a:gd name="T52" fmla="*/ 97 w 213"/>
                <a:gd name="T53" fmla="*/ 1351 h 1354"/>
                <a:gd name="T54" fmla="*/ 115 w 213"/>
                <a:gd name="T55" fmla="*/ 1351 h 1354"/>
                <a:gd name="T56" fmla="*/ 133 w 213"/>
                <a:gd name="T57" fmla="*/ 1330 h 1354"/>
                <a:gd name="T58" fmla="*/ 151 w 213"/>
                <a:gd name="T59" fmla="*/ 1289 h 1354"/>
                <a:gd name="T60" fmla="*/ 167 w 213"/>
                <a:gd name="T61" fmla="*/ 1231 h 1354"/>
                <a:gd name="T62" fmla="*/ 181 w 213"/>
                <a:gd name="T63" fmla="*/ 1155 h 1354"/>
                <a:gd name="T64" fmla="*/ 193 w 213"/>
                <a:gd name="T65" fmla="*/ 1064 h 1354"/>
                <a:gd name="T66" fmla="*/ 202 w 213"/>
                <a:gd name="T67" fmla="*/ 962 h 1354"/>
                <a:gd name="T68" fmla="*/ 208 w 213"/>
                <a:gd name="T69" fmla="*/ 851 h 1354"/>
                <a:gd name="T70" fmla="*/ 211 w 213"/>
                <a:gd name="T71" fmla="*/ 735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7" y="338"/>
                  </a:lnTo>
                  <a:lnTo>
                    <a:pt x="193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7" y="122"/>
                  </a:lnTo>
                  <a:lnTo>
                    <a:pt x="159" y="90"/>
                  </a:lnTo>
                  <a:lnTo>
                    <a:pt x="151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2"/>
                  </a:lnTo>
                  <a:lnTo>
                    <a:pt x="88" y="10"/>
                  </a:lnTo>
                  <a:lnTo>
                    <a:pt x="79" y="22"/>
                  </a:lnTo>
                  <a:lnTo>
                    <a:pt x="70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5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7" y="445"/>
                  </a:lnTo>
                  <a:lnTo>
                    <a:pt x="4" y="501"/>
                  </a:lnTo>
                  <a:lnTo>
                    <a:pt x="2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2" y="794"/>
                  </a:lnTo>
                  <a:lnTo>
                    <a:pt x="4" y="851"/>
                  </a:lnTo>
                  <a:lnTo>
                    <a:pt x="7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5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70" y="1312"/>
                  </a:lnTo>
                  <a:lnTo>
                    <a:pt x="79" y="1330"/>
                  </a:lnTo>
                  <a:lnTo>
                    <a:pt x="88" y="1343"/>
                  </a:lnTo>
                  <a:lnTo>
                    <a:pt x="97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1" y="1289"/>
                  </a:lnTo>
                  <a:lnTo>
                    <a:pt x="159" y="1262"/>
                  </a:lnTo>
                  <a:lnTo>
                    <a:pt x="167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3" y="1064"/>
                  </a:lnTo>
                  <a:lnTo>
                    <a:pt x="197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5166" y="2056"/>
              <a:ext cx="213" cy="1354"/>
            </a:xfrm>
            <a:custGeom>
              <a:avLst/>
              <a:gdLst>
                <a:gd name="T0" fmla="*/ 211 w 213"/>
                <a:gd name="T1" fmla="*/ 617 h 1354"/>
                <a:gd name="T2" fmla="*/ 208 w 213"/>
                <a:gd name="T3" fmla="*/ 501 h 1354"/>
                <a:gd name="T4" fmla="*/ 202 w 213"/>
                <a:gd name="T5" fmla="*/ 390 h 1354"/>
                <a:gd name="T6" fmla="*/ 192 w 213"/>
                <a:gd name="T7" fmla="*/ 288 h 1354"/>
                <a:gd name="T8" fmla="*/ 181 w 213"/>
                <a:gd name="T9" fmla="*/ 198 h 1354"/>
                <a:gd name="T10" fmla="*/ 166 w 213"/>
                <a:gd name="T11" fmla="*/ 122 h 1354"/>
                <a:gd name="T12" fmla="*/ 150 w 213"/>
                <a:gd name="T13" fmla="*/ 63 h 1354"/>
                <a:gd name="T14" fmla="*/ 133 w 213"/>
                <a:gd name="T15" fmla="*/ 22 h 1354"/>
                <a:gd name="T16" fmla="*/ 115 w 213"/>
                <a:gd name="T17" fmla="*/ 2 h 1354"/>
                <a:gd name="T18" fmla="*/ 96 w 213"/>
                <a:gd name="T19" fmla="*/ 2 h 1354"/>
                <a:gd name="T20" fmla="*/ 78 w 213"/>
                <a:gd name="T21" fmla="*/ 22 h 1354"/>
                <a:gd name="T22" fmla="*/ 61 w 213"/>
                <a:gd name="T23" fmla="*/ 63 h 1354"/>
                <a:gd name="T24" fmla="*/ 45 w 213"/>
                <a:gd name="T25" fmla="*/ 122 h 1354"/>
                <a:gd name="T26" fmla="*/ 31 w 213"/>
                <a:gd name="T27" fmla="*/ 198 h 1354"/>
                <a:gd name="T28" fmla="*/ 19 w 213"/>
                <a:gd name="T29" fmla="*/ 288 h 1354"/>
                <a:gd name="T30" fmla="*/ 10 w 213"/>
                <a:gd name="T31" fmla="*/ 390 h 1354"/>
                <a:gd name="T32" fmla="*/ 3 w 213"/>
                <a:gd name="T33" fmla="*/ 501 h 1354"/>
                <a:gd name="T34" fmla="*/ 0 w 213"/>
                <a:gd name="T35" fmla="*/ 617 h 1354"/>
                <a:gd name="T36" fmla="*/ 0 w 213"/>
                <a:gd name="T37" fmla="*/ 735 h 1354"/>
                <a:gd name="T38" fmla="*/ 3 w 213"/>
                <a:gd name="T39" fmla="*/ 851 h 1354"/>
                <a:gd name="T40" fmla="*/ 10 w 213"/>
                <a:gd name="T41" fmla="*/ 962 h 1354"/>
                <a:gd name="T42" fmla="*/ 19 w 213"/>
                <a:gd name="T43" fmla="*/ 1064 h 1354"/>
                <a:gd name="T44" fmla="*/ 31 w 213"/>
                <a:gd name="T45" fmla="*/ 1155 h 1354"/>
                <a:gd name="T46" fmla="*/ 45 w 213"/>
                <a:gd name="T47" fmla="*/ 1231 h 1354"/>
                <a:gd name="T48" fmla="*/ 61 w 213"/>
                <a:gd name="T49" fmla="*/ 1289 h 1354"/>
                <a:gd name="T50" fmla="*/ 78 w 213"/>
                <a:gd name="T51" fmla="*/ 1330 h 1354"/>
                <a:gd name="T52" fmla="*/ 96 w 213"/>
                <a:gd name="T53" fmla="*/ 1351 h 1354"/>
                <a:gd name="T54" fmla="*/ 115 w 213"/>
                <a:gd name="T55" fmla="*/ 1351 h 1354"/>
                <a:gd name="T56" fmla="*/ 133 w 213"/>
                <a:gd name="T57" fmla="*/ 1330 h 1354"/>
                <a:gd name="T58" fmla="*/ 150 w 213"/>
                <a:gd name="T59" fmla="*/ 1289 h 1354"/>
                <a:gd name="T60" fmla="*/ 166 w 213"/>
                <a:gd name="T61" fmla="*/ 1231 h 1354"/>
                <a:gd name="T62" fmla="*/ 181 w 213"/>
                <a:gd name="T63" fmla="*/ 1155 h 1354"/>
                <a:gd name="T64" fmla="*/ 192 w 213"/>
                <a:gd name="T65" fmla="*/ 1064 h 1354"/>
                <a:gd name="T66" fmla="*/ 202 w 213"/>
                <a:gd name="T67" fmla="*/ 962 h 1354"/>
                <a:gd name="T68" fmla="*/ 208 w 213"/>
                <a:gd name="T69" fmla="*/ 851 h 1354"/>
                <a:gd name="T70" fmla="*/ 211 w 213"/>
                <a:gd name="T71" fmla="*/ 735 h 13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3"/>
                <a:gd name="T109" fmla="*/ 0 h 1354"/>
                <a:gd name="T110" fmla="*/ 213 w 213"/>
                <a:gd name="T111" fmla="*/ 1354 h 13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3" h="1354">
                  <a:moveTo>
                    <a:pt x="212" y="677"/>
                  </a:moveTo>
                  <a:lnTo>
                    <a:pt x="211" y="617"/>
                  </a:lnTo>
                  <a:lnTo>
                    <a:pt x="210" y="559"/>
                  </a:lnTo>
                  <a:lnTo>
                    <a:pt x="208" y="501"/>
                  </a:lnTo>
                  <a:lnTo>
                    <a:pt x="205" y="445"/>
                  </a:lnTo>
                  <a:lnTo>
                    <a:pt x="202" y="390"/>
                  </a:lnTo>
                  <a:lnTo>
                    <a:pt x="197" y="338"/>
                  </a:lnTo>
                  <a:lnTo>
                    <a:pt x="192" y="288"/>
                  </a:lnTo>
                  <a:lnTo>
                    <a:pt x="187" y="241"/>
                  </a:lnTo>
                  <a:lnTo>
                    <a:pt x="181" y="198"/>
                  </a:lnTo>
                  <a:lnTo>
                    <a:pt x="174" y="158"/>
                  </a:lnTo>
                  <a:lnTo>
                    <a:pt x="166" y="122"/>
                  </a:lnTo>
                  <a:lnTo>
                    <a:pt x="159" y="90"/>
                  </a:lnTo>
                  <a:lnTo>
                    <a:pt x="150" y="63"/>
                  </a:lnTo>
                  <a:lnTo>
                    <a:pt x="142" y="40"/>
                  </a:lnTo>
                  <a:lnTo>
                    <a:pt x="133" y="22"/>
                  </a:lnTo>
                  <a:lnTo>
                    <a:pt x="124" y="10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6" y="2"/>
                  </a:lnTo>
                  <a:lnTo>
                    <a:pt x="87" y="10"/>
                  </a:lnTo>
                  <a:lnTo>
                    <a:pt x="78" y="22"/>
                  </a:lnTo>
                  <a:lnTo>
                    <a:pt x="69" y="40"/>
                  </a:lnTo>
                  <a:lnTo>
                    <a:pt x="61" y="63"/>
                  </a:lnTo>
                  <a:lnTo>
                    <a:pt x="53" y="90"/>
                  </a:lnTo>
                  <a:lnTo>
                    <a:pt x="45" y="122"/>
                  </a:lnTo>
                  <a:lnTo>
                    <a:pt x="38" y="158"/>
                  </a:lnTo>
                  <a:lnTo>
                    <a:pt x="31" y="198"/>
                  </a:lnTo>
                  <a:lnTo>
                    <a:pt x="24" y="241"/>
                  </a:lnTo>
                  <a:lnTo>
                    <a:pt x="19" y="288"/>
                  </a:lnTo>
                  <a:lnTo>
                    <a:pt x="14" y="338"/>
                  </a:lnTo>
                  <a:lnTo>
                    <a:pt x="10" y="390"/>
                  </a:lnTo>
                  <a:lnTo>
                    <a:pt x="6" y="445"/>
                  </a:lnTo>
                  <a:lnTo>
                    <a:pt x="3" y="501"/>
                  </a:lnTo>
                  <a:lnTo>
                    <a:pt x="1" y="559"/>
                  </a:lnTo>
                  <a:lnTo>
                    <a:pt x="0" y="617"/>
                  </a:lnTo>
                  <a:lnTo>
                    <a:pt x="0" y="677"/>
                  </a:lnTo>
                  <a:lnTo>
                    <a:pt x="0" y="735"/>
                  </a:lnTo>
                  <a:lnTo>
                    <a:pt x="1" y="794"/>
                  </a:lnTo>
                  <a:lnTo>
                    <a:pt x="3" y="851"/>
                  </a:lnTo>
                  <a:lnTo>
                    <a:pt x="6" y="908"/>
                  </a:lnTo>
                  <a:lnTo>
                    <a:pt x="10" y="962"/>
                  </a:lnTo>
                  <a:lnTo>
                    <a:pt x="14" y="1015"/>
                  </a:lnTo>
                  <a:lnTo>
                    <a:pt x="19" y="1064"/>
                  </a:lnTo>
                  <a:lnTo>
                    <a:pt x="24" y="1112"/>
                  </a:lnTo>
                  <a:lnTo>
                    <a:pt x="31" y="1155"/>
                  </a:lnTo>
                  <a:lnTo>
                    <a:pt x="38" y="1195"/>
                  </a:lnTo>
                  <a:lnTo>
                    <a:pt x="45" y="1231"/>
                  </a:lnTo>
                  <a:lnTo>
                    <a:pt x="53" y="1262"/>
                  </a:lnTo>
                  <a:lnTo>
                    <a:pt x="61" y="1289"/>
                  </a:lnTo>
                  <a:lnTo>
                    <a:pt x="69" y="1312"/>
                  </a:lnTo>
                  <a:lnTo>
                    <a:pt x="78" y="1330"/>
                  </a:lnTo>
                  <a:lnTo>
                    <a:pt x="87" y="1343"/>
                  </a:lnTo>
                  <a:lnTo>
                    <a:pt x="96" y="1351"/>
                  </a:lnTo>
                  <a:lnTo>
                    <a:pt x="106" y="1353"/>
                  </a:lnTo>
                  <a:lnTo>
                    <a:pt x="115" y="1351"/>
                  </a:lnTo>
                  <a:lnTo>
                    <a:pt x="124" y="1343"/>
                  </a:lnTo>
                  <a:lnTo>
                    <a:pt x="133" y="1330"/>
                  </a:lnTo>
                  <a:lnTo>
                    <a:pt x="142" y="1312"/>
                  </a:lnTo>
                  <a:lnTo>
                    <a:pt x="150" y="1289"/>
                  </a:lnTo>
                  <a:lnTo>
                    <a:pt x="159" y="1262"/>
                  </a:lnTo>
                  <a:lnTo>
                    <a:pt x="166" y="1231"/>
                  </a:lnTo>
                  <a:lnTo>
                    <a:pt x="174" y="1195"/>
                  </a:lnTo>
                  <a:lnTo>
                    <a:pt x="181" y="1155"/>
                  </a:lnTo>
                  <a:lnTo>
                    <a:pt x="187" y="1112"/>
                  </a:lnTo>
                  <a:lnTo>
                    <a:pt x="192" y="1064"/>
                  </a:lnTo>
                  <a:lnTo>
                    <a:pt x="197" y="1015"/>
                  </a:lnTo>
                  <a:lnTo>
                    <a:pt x="202" y="962"/>
                  </a:lnTo>
                  <a:lnTo>
                    <a:pt x="205" y="908"/>
                  </a:lnTo>
                  <a:lnTo>
                    <a:pt x="208" y="851"/>
                  </a:lnTo>
                  <a:lnTo>
                    <a:pt x="210" y="794"/>
                  </a:lnTo>
                  <a:lnTo>
                    <a:pt x="211" y="735"/>
                  </a:lnTo>
                  <a:lnTo>
                    <a:pt x="212" y="6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2020" y="3432"/>
              <a:ext cx="34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chemeClr val="folHlink"/>
                  </a:solidFill>
                  <a:latin typeface="Arial" panose="020B0604020202020204" pitchFamily="34" charset="0"/>
                </a:rPr>
                <a:t>1-to-1</a:t>
              </a: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879" y="3432"/>
              <a:ext cx="53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chemeClr val="folHlink"/>
                  </a:solidFill>
                  <a:latin typeface="Arial" panose="020B0604020202020204" pitchFamily="34" charset="0"/>
                </a:rPr>
                <a:t>1-to Many</a:t>
              </a: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793" y="3432"/>
              <a:ext cx="53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chemeClr val="folHlink"/>
                  </a:solidFill>
                  <a:latin typeface="Arial" panose="020B0604020202020204" pitchFamily="34" charset="0"/>
                </a:rPr>
                <a:t>Many-to-1</a:t>
              </a: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2075" y="2278"/>
              <a:ext cx="384" cy="5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2063" y="2505"/>
              <a:ext cx="409" cy="8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V="1">
              <a:off x="2047" y="2825"/>
              <a:ext cx="409" cy="4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3010" y="2265"/>
              <a:ext cx="397" cy="6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2998" y="2505"/>
              <a:ext cx="396" cy="9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3010" y="2518"/>
              <a:ext cx="384" cy="58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2977" y="2846"/>
              <a:ext cx="425" cy="37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908" y="2265"/>
              <a:ext cx="446" cy="6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3945" y="2505"/>
              <a:ext cx="384" cy="6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3933" y="2745"/>
              <a:ext cx="409" cy="10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3917" y="2813"/>
              <a:ext cx="409" cy="4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4855" y="2278"/>
              <a:ext cx="397" cy="5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4881" y="2518"/>
              <a:ext cx="409" cy="5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V="1">
              <a:off x="4868" y="2308"/>
              <a:ext cx="384" cy="66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>
              <a:off x="4855" y="2505"/>
              <a:ext cx="422" cy="58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2021" y="2252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021" y="2489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021" y="2720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2021" y="2953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2021" y="3185"/>
              <a:ext cx="55" cy="6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grpSp>
          <p:nvGrpSpPr>
            <p:cNvPr id="38" name="Group 36"/>
            <p:cNvGrpSpPr>
              <a:grpSpLocks/>
            </p:cNvGrpSpPr>
            <p:nvPr/>
          </p:nvGrpSpPr>
          <p:grpSpPr bwMode="auto">
            <a:xfrm>
              <a:off x="2968" y="2238"/>
              <a:ext cx="55" cy="999"/>
              <a:chOff x="2968" y="2238"/>
              <a:chExt cx="55" cy="999"/>
            </a:xfrm>
          </p:grpSpPr>
          <p:sp>
            <p:nvSpPr>
              <p:cNvPr id="71" name="Oval 37"/>
              <p:cNvSpPr>
                <a:spLocks noChangeArrowheads="1"/>
              </p:cNvSpPr>
              <p:nvPr/>
            </p:nvSpPr>
            <p:spPr bwMode="auto">
              <a:xfrm>
                <a:off x="2968" y="2238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72" name="Oval 38"/>
              <p:cNvSpPr>
                <a:spLocks noChangeArrowheads="1"/>
              </p:cNvSpPr>
              <p:nvPr/>
            </p:nvSpPr>
            <p:spPr bwMode="auto">
              <a:xfrm>
                <a:off x="2968" y="2475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73" name="Oval 39"/>
              <p:cNvSpPr>
                <a:spLocks noChangeArrowheads="1"/>
              </p:cNvSpPr>
              <p:nvPr/>
            </p:nvSpPr>
            <p:spPr bwMode="auto">
              <a:xfrm>
                <a:off x="2968" y="270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74" name="Oval 40"/>
              <p:cNvSpPr>
                <a:spLocks noChangeArrowheads="1"/>
              </p:cNvSpPr>
              <p:nvPr/>
            </p:nvSpPr>
            <p:spPr bwMode="auto">
              <a:xfrm>
                <a:off x="2968" y="293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75" name="Oval 41"/>
              <p:cNvSpPr>
                <a:spLocks noChangeArrowheads="1"/>
              </p:cNvSpPr>
              <p:nvPr/>
            </p:nvSpPr>
            <p:spPr bwMode="auto">
              <a:xfrm>
                <a:off x="2968" y="3171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9" name="Group 42"/>
            <p:cNvGrpSpPr>
              <a:grpSpLocks/>
            </p:cNvGrpSpPr>
            <p:nvPr/>
          </p:nvGrpSpPr>
          <p:grpSpPr bwMode="auto">
            <a:xfrm>
              <a:off x="3888" y="2241"/>
              <a:ext cx="55" cy="999"/>
              <a:chOff x="3888" y="2241"/>
              <a:chExt cx="55" cy="999"/>
            </a:xfrm>
          </p:grpSpPr>
          <p:sp>
            <p:nvSpPr>
              <p:cNvPr id="66" name="Oval 43"/>
              <p:cNvSpPr>
                <a:spLocks noChangeArrowheads="1"/>
              </p:cNvSpPr>
              <p:nvPr/>
            </p:nvSpPr>
            <p:spPr bwMode="auto">
              <a:xfrm>
                <a:off x="3888" y="2241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67" name="Oval 44"/>
              <p:cNvSpPr>
                <a:spLocks noChangeArrowheads="1"/>
              </p:cNvSpPr>
              <p:nvPr/>
            </p:nvSpPr>
            <p:spPr bwMode="auto">
              <a:xfrm>
                <a:off x="3888" y="2478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68" name="Oval 45"/>
              <p:cNvSpPr>
                <a:spLocks noChangeArrowheads="1"/>
              </p:cNvSpPr>
              <p:nvPr/>
            </p:nvSpPr>
            <p:spPr bwMode="auto">
              <a:xfrm>
                <a:off x="3888" y="270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69" name="Oval 46"/>
              <p:cNvSpPr>
                <a:spLocks noChangeArrowheads="1"/>
              </p:cNvSpPr>
              <p:nvPr/>
            </p:nvSpPr>
            <p:spPr bwMode="auto">
              <a:xfrm>
                <a:off x="3888" y="2942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70" name="Oval 47"/>
              <p:cNvSpPr>
                <a:spLocks noChangeArrowheads="1"/>
              </p:cNvSpPr>
              <p:nvPr/>
            </p:nvSpPr>
            <p:spPr bwMode="auto">
              <a:xfrm>
                <a:off x="3888" y="3174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40" name="Group 48"/>
            <p:cNvGrpSpPr>
              <a:grpSpLocks/>
            </p:cNvGrpSpPr>
            <p:nvPr/>
          </p:nvGrpSpPr>
          <p:grpSpPr bwMode="auto">
            <a:xfrm>
              <a:off x="4829" y="2243"/>
              <a:ext cx="55" cy="999"/>
              <a:chOff x="4829" y="2243"/>
              <a:chExt cx="55" cy="999"/>
            </a:xfrm>
          </p:grpSpPr>
          <p:sp>
            <p:nvSpPr>
              <p:cNvPr id="61" name="Oval 49"/>
              <p:cNvSpPr>
                <a:spLocks noChangeArrowheads="1"/>
              </p:cNvSpPr>
              <p:nvPr/>
            </p:nvSpPr>
            <p:spPr bwMode="auto">
              <a:xfrm>
                <a:off x="4829" y="2243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62" name="Oval 50"/>
              <p:cNvSpPr>
                <a:spLocks noChangeArrowheads="1"/>
              </p:cNvSpPr>
              <p:nvPr/>
            </p:nvSpPr>
            <p:spPr bwMode="auto">
              <a:xfrm>
                <a:off x="4829" y="2480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63" name="Oval 51"/>
              <p:cNvSpPr>
                <a:spLocks noChangeArrowheads="1"/>
              </p:cNvSpPr>
              <p:nvPr/>
            </p:nvSpPr>
            <p:spPr bwMode="auto">
              <a:xfrm>
                <a:off x="4829" y="2711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64" name="Oval 52"/>
              <p:cNvSpPr>
                <a:spLocks noChangeArrowheads="1"/>
              </p:cNvSpPr>
              <p:nvPr/>
            </p:nvSpPr>
            <p:spPr bwMode="auto">
              <a:xfrm>
                <a:off x="4829" y="2944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65" name="Oval 53"/>
              <p:cNvSpPr>
                <a:spLocks noChangeArrowheads="1"/>
              </p:cNvSpPr>
              <p:nvPr/>
            </p:nvSpPr>
            <p:spPr bwMode="auto">
              <a:xfrm>
                <a:off x="4829" y="317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41" name="Group 54"/>
            <p:cNvGrpSpPr>
              <a:grpSpLocks/>
            </p:cNvGrpSpPr>
            <p:nvPr/>
          </p:nvGrpSpPr>
          <p:grpSpPr bwMode="auto">
            <a:xfrm>
              <a:off x="2433" y="2302"/>
              <a:ext cx="55" cy="816"/>
              <a:chOff x="2433" y="2302"/>
              <a:chExt cx="55" cy="816"/>
            </a:xfrm>
          </p:grpSpPr>
          <p:sp>
            <p:nvSpPr>
              <p:cNvPr id="57" name="Oval 55"/>
              <p:cNvSpPr>
                <a:spLocks noChangeArrowheads="1"/>
              </p:cNvSpPr>
              <p:nvPr/>
            </p:nvSpPr>
            <p:spPr bwMode="auto">
              <a:xfrm>
                <a:off x="2433" y="2302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58" name="Oval 56"/>
              <p:cNvSpPr>
                <a:spLocks noChangeArrowheads="1"/>
              </p:cNvSpPr>
              <p:nvPr/>
            </p:nvSpPr>
            <p:spPr bwMode="auto">
              <a:xfrm>
                <a:off x="2433" y="254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59" name="Oval 57"/>
              <p:cNvSpPr>
                <a:spLocks noChangeArrowheads="1"/>
              </p:cNvSpPr>
              <p:nvPr/>
            </p:nvSpPr>
            <p:spPr bwMode="auto">
              <a:xfrm>
                <a:off x="2433" y="2802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60" name="Oval 58"/>
              <p:cNvSpPr>
                <a:spLocks noChangeArrowheads="1"/>
              </p:cNvSpPr>
              <p:nvPr/>
            </p:nvSpPr>
            <p:spPr bwMode="auto">
              <a:xfrm>
                <a:off x="2433" y="3052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42" name="Group 59"/>
            <p:cNvGrpSpPr>
              <a:grpSpLocks/>
            </p:cNvGrpSpPr>
            <p:nvPr/>
          </p:nvGrpSpPr>
          <p:grpSpPr bwMode="auto">
            <a:xfrm>
              <a:off x="3374" y="2309"/>
              <a:ext cx="55" cy="816"/>
              <a:chOff x="3374" y="2309"/>
              <a:chExt cx="55" cy="816"/>
            </a:xfrm>
          </p:grpSpPr>
          <p:sp>
            <p:nvSpPr>
              <p:cNvPr id="53" name="Oval 60"/>
              <p:cNvSpPr>
                <a:spLocks noChangeArrowheads="1"/>
              </p:cNvSpPr>
              <p:nvPr/>
            </p:nvSpPr>
            <p:spPr bwMode="auto">
              <a:xfrm>
                <a:off x="3374" y="230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54" name="Oval 61"/>
              <p:cNvSpPr>
                <a:spLocks noChangeArrowheads="1"/>
              </p:cNvSpPr>
              <p:nvPr/>
            </p:nvSpPr>
            <p:spPr bwMode="auto">
              <a:xfrm>
                <a:off x="3374" y="255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55" name="Oval 62"/>
              <p:cNvSpPr>
                <a:spLocks noChangeArrowheads="1"/>
              </p:cNvSpPr>
              <p:nvPr/>
            </p:nvSpPr>
            <p:spPr bwMode="auto">
              <a:xfrm>
                <a:off x="3374" y="280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56" name="Oval 63"/>
              <p:cNvSpPr>
                <a:spLocks noChangeArrowheads="1"/>
              </p:cNvSpPr>
              <p:nvPr/>
            </p:nvSpPr>
            <p:spPr bwMode="auto">
              <a:xfrm>
                <a:off x="3374" y="3059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43" name="Group 64"/>
            <p:cNvGrpSpPr>
              <a:grpSpLocks/>
            </p:cNvGrpSpPr>
            <p:nvPr/>
          </p:nvGrpSpPr>
          <p:grpSpPr bwMode="auto">
            <a:xfrm>
              <a:off x="4325" y="2300"/>
              <a:ext cx="55" cy="816"/>
              <a:chOff x="4325" y="2300"/>
              <a:chExt cx="55" cy="816"/>
            </a:xfrm>
          </p:grpSpPr>
          <p:sp>
            <p:nvSpPr>
              <p:cNvPr id="49" name="Oval 65"/>
              <p:cNvSpPr>
                <a:spLocks noChangeArrowheads="1"/>
              </p:cNvSpPr>
              <p:nvPr/>
            </p:nvSpPr>
            <p:spPr bwMode="auto">
              <a:xfrm>
                <a:off x="4325" y="2300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50" name="Oval 66"/>
              <p:cNvSpPr>
                <a:spLocks noChangeArrowheads="1"/>
              </p:cNvSpPr>
              <p:nvPr/>
            </p:nvSpPr>
            <p:spPr bwMode="auto">
              <a:xfrm>
                <a:off x="4325" y="2547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51" name="Oval 67"/>
              <p:cNvSpPr>
                <a:spLocks noChangeArrowheads="1"/>
              </p:cNvSpPr>
              <p:nvPr/>
            </p:nvSpPr>
            <p:spPr bwMode="auto">
              <a:xfrm>
                <a:off x="4325" y="2800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52" name="Oval 68"/>
              <p:cNvSpPr>
                <a:spLocks noChangeArrowheads="1"/>
              </p:cNvSpPr>
              <p:nvPr/>
            </p:nvSpPr>
            <p:spPr bwMode="auto">
              <a:xfrm>
                <a:off x="4325" y="3050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44" name="Group 69"/>
            <p:cNvGrpSpPr>
              <a:grpSpLocks/>
            </p:cNvGrpSpPr>
            <p:nvPr/>
          </p:nvGrpSpPr>
          <p:grpSpPr bwMode="auto">
            <a:xfrm>
              <a:off x="5251" y="2296"/>
              <a:ext cx="55" cy="816"/>
              <a:chOff x="5251" y="2296"/>
              <a:chExt cx="55" cy="816"/>
            </a:xfrm>
          </p:grpSpPr>
          <p:sp>
            <p:nvSpPr>
              <p:cNvPr id="45" name="Oval 70"/>
              <p:cNvSpPr>
                <a:spLocks noChangeArrowheads="1"/>
              </p:cNvSpPr>
              <p:nvPr/>
            </p:nvSpPr>
            <p:spPr bwMode="auto">
              <a:xfrm>
                <a:off x="5251" y="229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6" name="Oval 71"/>
              <p:cNvSpPr>
                <a:spLocks noChangeArrowheads="1"/>
              </p:cNvSpPr>
              <p:nvPr/>
            </p:nvSpPr>
            <p:spPr bwMode="auto">
              <a:xfrm>
                <a:off x="5251" y="2543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7" name="Oval 72"/>
              <p:cNvSpPr>
                <a:spLocks noChangeArrowheads="1"/>
              </p:cNvSpPr>
              <p:nvPr/>
            </p:nvSpPr>
            <p:spPr bwMode="auto">
              <a:xfrm>
                <a:off x="5251" y="279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8" name="Oval 73"/>
              <p:cNvSpPr>
                <a:spLocks noChangeArrowheads="1"/>
              </p:cNvSpPr>
              <p:nvPr/>
            </p:nvSpPr>
            <p:spPr bwMode="auto">
              <a:xfrm>
                <a:off x="5251" y="3046"/>
                <a:ext cx="55" cy="6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17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756" y="-69740"/>
            <a:ext cx="10058400" cy="1450757"/>
          </a:xfrm>
        </p:spPr>
        <p:txBody>
          <a:bodyPr/>
          <a:lstStyle/>
          <a:p>
            <a:r>
              <a:rPr lang="en-US" dirty="0" smtClean="0"/>
              <a:t>One-to-one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3549" y="3459914"/>
            <a:ext cx="3728245" cy="24058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GIS attribute table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5</a:t>
            </a:fld>
            <a:endParaRPr lang="en-US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graphicFrame>
        <p:nvGraphicFramePr>
          <p:cNvPr id="7" name="Group 26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6801886"/>
              </p:ext>
            </p:extLst>
          </p:nvPr>
        </p:nvGraphicFramePr>
        <p:xfrm>
          <a:off x="463549" y="1358014"/>
          <a:ext cx="5065713" cy="1981200"/>
        </p:xfrm>
        <a:graphic>
          <a:graphicData uri="http://schemas.openxmlformats.org/drawingml/2006/table">
            <a:tbl>
              <a:tblPr/>
              <a:tblGrid>
                <a:gridCol w="129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1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Student#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FirstName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LastName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GPA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00001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Czaja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00002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Wilson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00003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Anna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Garcia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00004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Roberta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Mohr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3.23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678571"/>
              </p:ext>
            </p:extLst>
          </p:nvPr>
        </p:nvGraphicFramePr>
        <p:xfrm>
          <a:off x="5529262" y="1358014"/>
          <a:ext cx="1538288" cy="1981200"/>
        </p:xfrm>
        <a:graphic>
          <a:graphicData uri="http://schemas.openxmlformats.org/drawingml/2006/table">
            <a:tbl>
              <a:tblPr/>
              <a:tblGrid>
                <a:gridCol w="1538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ProgramID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Group 2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846721"/>
              </p:ext>
            </p:extLst>
          </p:nvPr>
        </p:nvGraphicFramePr>
        <p:xfrm>
          <a:off x="5529262" y="3933223"/>
          <a:ext cx="6424613" cy="2308229"/>
        </p:xfrm>
        <a:graphic>
          <a:graphicData uri="http://schemas.openxmlformats.org/drawingml/2006/table">
            <a:tbl>
              <a:tblPr/>
              <a:tblGrid>
                <a:gridCol w="142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0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4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ProgramID</a:t>
                      </a:r>
                      <a:endParaRPr kumimoji="0" lang="en-US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675" marB="4567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Name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Faculty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Advisor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675" marB="4567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Conservation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Forestry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Scott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Hinch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0002</a:t>
                      </a:r>
                    </a:p>
                  </a:txBody>
                  <a:tcPr marT="45675" marB="4567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FRM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Forestry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John Nelson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0003</a:t>
                      </a:r>
                    </a:p>
                  </a:txBody>
                  <a:tcPr marT="45675" marB="4567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Old English Text MT" pitchFamily="66" charset="0"/>
                          <a:ea typeface="Arial Unicode MS" pitchFamily="34" charset="-128"/>
                          <a:cs typeface="Arial Unicode MS" pitchFamily="34" charset="-128"/>
                        </a:rPr>
                        <a:t>Medieval Studies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History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Arlene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Sindelar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Content Placeholder 4"/>
          <p:cNvSpPr txBox="1">
            <a:spLocks/>
          </p:cNvSpPr>
          <p:nvPr/>
        </p:nvSpPr>
        <p:spPr>
          <a:xfrm>
            <a:off x="6411416" y="3459913"/>
            <a:ext cx="5353050" cy="2405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External Data (</a:t>
            </a:r>
            <a:r>
              <a:rPr lang="en-US" sz="2200" dirty="0" err="1" smtClean="0"/>
              <a:t>eg</a:t>
            </a:r>
            <a:r>
              <a:rPr lang="en-US" sz="2200" dirty="0" smtClean="0"/>
              <a:t>. Excel Spreadsheet)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3921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756" y="-69740"/>
            <a:ext cx="10058400" cy="1450757"/>
          </a:xfrm>
        </p:spPr>
        <p:txBody>
          <a:bodyPr/>
          <a:lstStyle/>
          <a:p>
            <a:r>
              <a:rPr lang="en-US" dirty="0" smtClean="0"/>
              <a:t>One-to-one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6</a:t>
            </a:fld>
            <a:endParaRPr lang="en-US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6146" name="Picture 2" descr="Symbolizing features based on joined population d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198" y="1790700"/>
            <a:ext cx="10305527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57325" y="5584417"/>
            <a:ext cx="1005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http://desktop.arcgis.com/en/arcmap/10.3/manage-data/tables/about-joining-and-relating-tables.htm</a:t>
            </a:r>
          </a:p>
        </p:txBody>
      </p:sp>
    </p:spTree>
    <p:extLst>
      <p:ext uri="{BB962C8B-B14F-4D97-AF65-F5344CB8AC3E}">
        <p14:creationId xmlns:p14="http://schemas.microsoft.com/office/powerpoint/2010/main" val="237325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Many-to-one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7</a:t>
            </a:fld>
            <a:endParaRPr lang="en-US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graphicFrame>
        <p:nvGraphicFramePr>
          <p:cNvPr id="6" name="Group 265"/>
          <p:cNvGraphicFramePr>
            <a:graphicFrameLocks/>
          </p:cNvGraphicFramePr>
          <p:nvPr>
            <p:extLst/>
          </p:nvPr>
        </p:nvGraphicFramePr>
        <p:xfrm>
          <a:off x="214312" y="1890875"/>
          <a:ext cx="5138738" cy="3789204"/>
        </p:xfrm>
        <a:graphic>
          <a:graphicData uri="http://schemas.openxmlformats.org/drawingml/2006/table">
            <a:tbl>
              <a:tblPr/>
              <a:tblGrid>
                <a:gridCol w="142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5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4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ProgramID</a:t>
                      </a:r>
                      <a:endParaRPr kumimoji="0" lang="en-US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675" marB="4567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Name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Faculty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675" marB="4567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Conservation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Forestry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0002</a:t>
                      </a:r>
                    </a:p>
                  </a:txBody>
                  <a:tcPr marT="45675" marB="4567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FRM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Forestry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0003</a:t>
                      </a:r>
                    </a:p>
                  </a:txBody>
                  <a:tcPr marT="45675" marB="4567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Medieval Studies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History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0004</a:t>
                      </a:r>
                    </a:p>
                  </a:txBody>
                  <a:tcPr marT="45675" marB="4567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Environmental Science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Sciences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0005</a:t>
                      </a:r>
                    </a:p>
                  </a:txBody>
                  <a:tcPr marT="45675" marB="4567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Forest Operations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Forestry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0550" y="5680189"/>
            <a:ext cx="455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GIS attribute table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7139193" y="2630210"/>
          <a:ext cx="4692650" cy="23106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40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Faculty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Faculty</a:t>
                      </a:r>
                      <a:r>
                        <a:rPr lang="en-US" b="1" baseline="0" dirty="0" smtClean="0"/>
                        <a:t> Dean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4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Forestry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4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History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4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Sciences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353050" y="2895600"/>
            <a:ext cx="1786143" cy="2409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353050" y="3272581"/>
            <a:ext cx="1786143" cy="802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353050" y="3401913"/>
            <a:ext cx="1786143" cy="18558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353050" y="3785532"/>
            <a:ext cx="1786143" cy="1768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353050" y="4591050"/>
            <a:ext cx="1786143" cy="571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115300" y="4940853"/>
            <a:ext cx="346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External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Many-to-one</a:t>
            </a:r>
            <a:endParaRPr lang="en-US" dirty="0"/>
          </a:p>
        </p:txBody>
      </p:sp>
      <p:pic>
        <p:nvPicPr>
          <p:cNvPr id="7170" name="Picture 2" descr="Example of a many-to-one relation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15" y="1737361"/>
            <a:ext cx="8049886" cy="431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75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One-to-many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9</a:t>
            </a:fld>
            <a:endParaRPr lang="en-US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graphicFrame>
        <p:nvGraphicFramePr>
          <p:cNvPr id="6" name="Group 265"/>
          <p:cNvGraphicFramePr>
            <a:graphicFrameLocks/>
          </p:cNvGraphicFramePr>
          <p:nvPr>
            <p:extLst/>
          </p:nvPr>
        </p:nvGraphicFramePr>
        <p:xfrm>
          <a:off x="214312" y="1890875"/>
          <a:ext cx="5138738" cy="3789204"/>
        </p:xfrm>
        <a:graphic>
          <a:graphicData uri="http://schemas.openxmlformats.org/drawingml/2006/table">
            <a:tbl>
              <a:tblPr/>
              <a:tblGrid>
                <a:gridCol w="142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5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4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ProgramID</a:t>
                      </a:r>
                      <a:endParaRPr kumimoji="0" lang="en-US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675" marB="4567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Name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Faculty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675" marB="4567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Conservation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Forestry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0002</a:t>
                      </a:r>
                    </a:p>
                  </a:txBody>
                  <a:tcPr marT="45675" marB="4567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FRM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Forestry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0003</a:t>
                      </a:r>
                    </a:p>
                  </a:txBody>
                  <a:tcPr marT="45675" marB="4567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Medieval Studies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History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0004</a:t>
                      </a:r>
                    </a:p>
                  </a:txBody>
                  <a:tcPr marT="45675" marB="4567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Environmental Science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Sciences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0005</a:t>
                      </a:r>
                    </a:p>
                  </a:txBody>
                  <a:tcPr marT="45675" marB="4567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Forest Operations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Forestry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0550" y="5680189"/>
            <a:ext cx="455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External Data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7139193" y="2630210"/>
          <a:ext cx="4692650" cy="23106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40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Faculty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Faculty</a:t>
                      </a:r>
                      <a:r>
                        <a:rPr lang="en-US" b="1" baseline="0" dirty="0" smtClean="0"/>
                        <a:t> Dean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4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Forestry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4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History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4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Sciences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353050" y="2895600"/>
            <a:ext cx="1786143" cy="2409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353050" y="3272581"/>
            <a:ext cx="1786143" cy="802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353050" y="3401913"/>
            <a:ext cx="1786143" cy="18558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353050" y="3785532"/>
            <a:ext cx="1786143" cy="1768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353050" y="4591050"/>
            <a:ext cx="1786143" cy="571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115300" y="4940853"/>
            <a:ext cx="346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GIS attribute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3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9939338C678B478E497C979D9CD138" ma:contentTypeVersion="17" ma:contentTypeDescription="Create a new document." ma:contentTypeScope="" ma:versionID="f0a4ba64ddb10befdf9c75049c293c44">
  <xsd:schema xmlns:xsd="http://www.w3.org/2001/XMLSchema" xmlns:xs="http://www.w3.org/2001/XMLSchema" xmlns:p="http://schemas.microsoft.com/office/2006/metadata/properties" xmlns:ns2="d67aa1b6-eba1-4361-9b9d-8b3531c7f238" xmlns:ns3="14e43a1d-ff4c-4f1b-9e75-34d4d00419f8" targetNamespace="http://schemas.microsoft.com/office/2006/metadata/properties" ma:root="true" ma:fieldsID="0a7a35ddb36c9da0c812803715b369ad" ns2:_="" ns3:_="">
    <xsd:import namespace="d67aa1b6-eba1-4361-9b9d-8b3531c7f238"/>
    <xsd:import namespace="14e43a1d-ff4c-4f1b-9e75-34d4d00419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aa1b6-eba1-4361-9b9d-8b3531c7f2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a1f1625-ae5f-4790-9429-a47075c1c3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e43a1d-ff4c-4f1b-9e75-34d4d00419f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8c20610b-e498-47bd-b391-9ecafcc38b84}" ma:internalName="TaxCatchAll" ma:showField="CatchAllData" ma:web="14e43a1d-ff4c-4f1b-9e75-34d4d00419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67aa1b6-eba1-4361-9b9d-8b3531c7f238">
      <Terms xmlns="http://schemas.microsoft.com/office/infopath/2007/PartnerControls"/>
    </lcf76f155ced4ddcb4097134ff3c332f>
    <TaxCatchAll xmlns="14e43a1d-ff4c-4f1b-9e75-34d4d00419f8" xsi:nil="true"/>
  </documentManagement>
</p:properties>
</file>

<file path=customXml/itemProps1.xml><?xml version="1.0" encoding="utf-8"?>
<ds:datastoreItem xmlns:ds="http://schemas.openxmlformats.org/officeDocument/2006/customXml" ds:itemID="{EE24E546-0803-44BA-B99B-8A98828329FF}"/>
</file>

<file path=customXml/itemProps2.xml><?xml version="1.0" encoding="utf-8"?>
<ds:datastoreItem xmlns:ds="http://schemas.openxmlformats.org/officeDocument/2006/customXml" ds:itemID="{7B53ABD6-92C0-40E7-915D-6C65550E7D8B}"/>
</file>

<file path=customXml/itemProps3.xml><?xml version="1.0" encoding="utf-8"?>
<ds:datastoreItem xmlns:ds="http://schemas.openxmlformats.org/officeDocument/2006/customXml" ds:itemID="{C780AE33-696F-42F7-A00D-981B454C3C94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1477</TotalTime>
  <Words>1005</Words>
  <Application>Microsoft Office PowerPoint</Application>
  <PresentationFormat>Widescreen</PresentationFormat>
  <Paragraphs>363</Paragraphs>
  <Slides>31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Arial Unicode MS</vt:lpstr>
      <vt:lpstr>Calibri</vt:lpstr>
      <vt:lpstr>Calibri Light</vt:lpstr>
      <vt:lpstr>Lucida Grande</vt:lpstr>
      <vt:lpstr>Old English Text MT</vt:lpstr>
      <vt:lpstr>proxima-nova</vt:lpstr>
      <vt:lpstr>Tahoma</vt:lpstr>
      <vt:lpstr>Times New Roman</vt:lpstr>
      <vt:lpstr>Wingdings</vt:lpstr>
      <vt:lpstr>Retrospect</vt:lpstr>
      <vt:lpstr>Image</vt:lpstr>
      <vt:lpstr>FRST 232  Computer Applications in Forestry</vt:lpstr>
      <vt:lpstr>PowerPoint Presentation</vt:lpstr>
      <vt:lpstr>Relationships</vt:lpstr>
      <vt:lpstr>Cardinality</vt:lpstr>
      <vt:lpstr>One-to-one </vt:lpstr>
      <vt:lpstr>One-to-one </vt:lpstr>
      <vt:lpstr>Many-to-one</vt:lpstr>
      <vt:lpstr>Many-to-one</vt:lpstr>
      <vt:lpstr>One-to-many</vt:lpstr>
      <vt:lpstr>One-to-many</vt:lpstr>
      <vt:lpstr>Many to many </vt:lpstr>
      <vt:lpstr>Join </vt:lpstr>
      <vt:lpstr>Join </vt:lpstr>
      <vt:lpstr>Geoprocessing Tool   </vt:lpstr>
      <vt:lpstr>Geoprocessing Tool   </vt:lpstr>
      <vt:lpstr>Dissolve</vt:lpstr>
      <vt:lpstr>Dissolve</vt:lpstr>
      <vt:lpstr>Buffers</vt:lpstr>
      <vt:lpstr>Buffers</vt:lpstr>
      <vt:lpstr>Buffers</vt:lpstr>
      <vt:lpstr>PowerPoint Presentation</vt:lpstr>
      <vt:lpstr>Clip</vt:lpstr>
      <vt:lpstr>Clip</vt:lpstr>
      <vt:lpstr>Clip</vt:lpstr>
      <vt:lpstr>Clip</vt:lpstr>
      <vt:lpstr>Union </vt:lpstr>
      <vt:lpstr>Intersect</vt:lpstr>
      <vt:lpstr>Difference</vt:lpstr>
      <vt:lpstr>Split: Vector Layers</vt:lpstr>
      <vt:lpstr>Split: Vector Layers</vt:lpstr>
      <vt:lpstr>Overview</vt:lpstr>
    </vt:vector>
  </TitlesOfParts>
  <Company>Forestry, 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Ahmed, Suborna Shekhor</dc:creator>
  <cp:lastModifiedBy>Suborna</cp:lastModifiedBy>
  <cp:revision>148</cp:revision>
  <dcterms:created xsi:type="dcterms:W3CDTF">2017-05-23T20:11:54Z</dcterms:created>
  <dcterms:modified xsi:type="dcterms:W3CDTF">2020-08-09T02:20:06Z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0x0101002A9939338C678B478E497C979D9CD138</vt:lpwstr>
  </property>
</Properties>
</file>